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70"/>
  </p:notesMasterIdLst>
  <p:handoutMasterIdLst>
    <p:handoutMasterId r:id="rId71"/>
  </p:handoutMasterIdLst>
  <p:sldIdLst>
    <p:sldId id="256" r:id="rId2"/>
    <p:sldId id="277" r:id="rId3"/>
    <p:sldId id="374" r:id="rId4"/>
    <p:sldId id="366" r:id="rId5"/>
    <p:sldId id="296" r:id="rId6"/>
    <p:sldId id="356" r:id="rId7"/>
    <p:sldId id="367" r:id="rId8"/>
    <p:sldId id="343" r:id="rId9"/>
    <p:sldId id="355" r:id="rId10"/>
    <p:sldId id="368" r:id="rId11"/>
    <p:sldId id="369" r:id="rId12"/>
    <p:sldId id="370" r:id="rId13"/>
    <p:sldId id="345" r:id="rId14"/>
    <p:sldId id="371" r:id="rId15"/>
    <p:sldId id="372" r:id="rId16"/>
    <p:sldId id="375" r:id="rId17"/>
    <p:sldId id="294" r:id="rId18"/>
    <p:sldId id="318" r:id="rId19"/>
    <p:sldId id="292" r:id="rId20"/>
    <p:sldId id="325" r:id="rId21"/>
    <p:sldId id="326" r:id="rId22"/>
    <p:sldId id="327" r:id="rId23"/>
    <p:sldId id="373" r:id="rId24"/>
    <p:sldId id="338" r:id="rId25"/>
    <p:sldId id="319" r:id="rId26"/>
    <p:sldId id="376" r:id="rId27"/>
    <p:sldId id="321" r:id="rId28"/>
    <p:sldId id="344" r:id="rId29"/>
    <p:sldId id="320" r:id="rId30"/>
    <p:sldId id="330" r:id="rId31"/>
    <p:sldId id="331" r:id="rId32"/>
    <p:sldId id="339" r:id="rId33"/>
    <p:sldId id="336" r:id="rId34"/>
    <p:sldId id="350" r:id="rId35"/>
    <p:sldId id="354" r:id="rId36"/>
    <p:sldId id="353" r:id="rId37"/>
    <p:sldId id="352" r:id="rId38"/>
    <p:sldId id="348" r:id="rId39"/>
    <p:sldId id="346" r:id="rId40"/>
    <p:sldId id="383" r:id="rId41"/>
    <p:sldId id="384" r:id="rId42"/>
    <p:sldId id="357" r:id="rId43"/>
    <p:sldId id="377" r:id="rId44"/>
    <p:sldId id="323" r:id="rId45"/>
    <p:sldId id="334" r:id="rId46"/>
    <p:sldId id="335" r:id="rId47"/>
    <p:sldId id="322" r:id="rId48"/>
    <p:sldId id="358" r:id="rId49"/>
    <p:sldId id="361" r:id="rId50"/>
    <p:sldId id="362" r:id="rId51"/>
    <p:sldId id="382" r:id="rId52"/>
    <p:sldId id="381" r:id="rId53"/>
    <p:sldId id="380" r:id="rId54"/>
    <p:sldId id="385" r:id="rId55"/>
    <p:sldId id="341" r:id="rId56"/>
    <p:sldId id="342" r:id="rId57"/>
    <p:sldId id="379" r:id="rId58"/>
    <p:sldId id="347" r:id="rId59"/>
    <p:sldId id="324" r:id="rId60"/>
    <p:sldId id="304" r:id="rId61"/>
    <p:sldId id="378" r:id="rId62"/>
    <p:sldId id="314" r:id="rId63"/>
    <p:sldId id="316" r:id="rId64"/>
    <p:sldId id="275" r:id="rId65"/>
    <p:sldId id="363" r:id="rId66"/>
    <p:sldId id="364" r:id="rId67"/>
    <p:sldId id="365" r:id="rId68"/>
    <p:sldId id="27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7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260EB-EA9E-43E7-BAD2-5B5E6E652F83}" type="datetimeFigureOut">
              <a:rPr lang="en-IN" smtClean="0"/>
              <a:t>19-05-2016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ELECTRONICS &amp; COMMUNICATION ENGG.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A77FE-C0FD-4CC6-B361-53E8ACAE8C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43438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AFC52-01FC-4372-9CF1-83959F31E0D3}" type="datetimeFigureOut">
              <a:rPr lang="en-IN" smtClean="0"/>
              <a:t>19-05-2016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 smtClean="0"/>
              <a:t>ELECTRONICS &amp; COMMUNICATION ENGG.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B900B-3972-4AEA-8F11-5F7944B7C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6241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B900B-3972-4AEA-8F11-5F7944B7C1C9}" type="slidenum">
              <a:rPr lang="en-IN" smtClean="0"/>
              <a:t>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ELECTRONICS &amp; COMMUNICATION ENGG.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67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2D7C-A783-4E08-ACAD-B4430613B827}" type="datetime1">
              <a:rPr lang="en-IN" smtClean="0"/>
              <a:t>19-05-2016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8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31BAC-B7CA-47F4-8564-B6121F22F6B8}" type="datetime1">
              <a:rPr lang="en-IN" smtClean="0"/>
              <a:t>19-05-2016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23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571F-F317-4FB3-B023-E4FBBC2A4BAB}" type="datetime1">
              <a:rPr lang="en-IN" smtClean="0"/>
              <a:t>19-05-2016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13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4D11-2B4B-4E09-AD4A-BFC97F0418E3}" type="datetime1">
              <a:rPr lang="en-IN" smtClean="0"/>
              <a:t>19-05-2016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53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866-B74D-4EA0-BE04-7F6E197B446B}" type="datetime1">
              <a:rPr lang="en-IN" smtClean="0"/>
              <a:t>19-05-2016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610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661-57BB-4EE1-ACF7-5DC3C137F4D5}" type="datetime1">
              <a:rPr lang="en-IN" smtClean="0"/>
              <a:t>19-05-2016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685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FDB2-CD02-45A6-A5E6-3EDED47B8226}" type="datetime1">
              <a:rPr lang="en-IN" smtClean="0"/>
              <a:t>19-05-2016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867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96179-8D5B-4F10-BF13-0450A41424F1}" type="datetime1">
              <a:rPr lang="en-IN" smtClean="0"/>
              <a:t>19-05-2016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30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E947-9C13-4F34-8B53-9DB4DB73E390}" type="datetime1">
              <a:rPr lang="en-IN" smtClean="0"/>
              <a:t>19-05-2016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638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883D-DB35-4763-8140-948B6E0A1D4A}" type="datetime1">
              <a:rPr lang="en-IN" smtClean="0"/>
              <a:t>19-05-2016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2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C210-0651-4F9D-BA1E-56B5F848CDEB}" type="datetime1">
              <a:rPr lang="en-IN" smtClean="0"/>
              <a:t>19-05-2016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05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FC095-191C-4154-A877-DA013B7533DC}" type="datetime1">
              <a:rPr lang="en-IN" smtClean="0"/>
              <a:t>19-05-2016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6B62A-027E-44BF-803D-DF9C06DA3B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65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7748" y="0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83910" y="2617899"/>
            <a:ext cx="9404723" cy="1400530"/>
          </a:xfrm>
        </p:spPr>
        <p:txBody>
          <a:bodyPr>
            <a:noAutofit/>
          </a:bodyPr>
          <a:lstStyle/>
          <a:p>
            <a:pPr algn="ctr"/>
            <a:r>
              <a:rPr lang="en-US" sz="3800" b="1" dirty="0" smtClean="0"/>
              <a:t>POWER ALLOCATION, </a:t>
            </a:r>
            <a:r>
              <a:rPr lang="en-US" sz="3800" b="1" dirty="0"/>
              <a:t>ADAPTIVE BEAMFORMING IN LTE </a:t>
            </a:r>
            <a:r>
              <a:rPr lang="en-US" sz="3800" b="1" dirty="0" smtClean="0"/>
              <a:t>THROUGH PILOT-BASED CHANNEL ESTIMATION</a:t>
            </a:r>
            <a:endParaRPr lang="en-IN" sz="38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1</a:t>
            </a:fld>
            <a:endParaRPr lang="en-IN"/>
          </a:p>
        </p:txBody>
      </p:sp>
      <p:pic>
        <p:nvPicPr>
          <p:cNvPr id="5" name="Picture 4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16091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880893"/>
              </p:ext>
            </p:extLst>
          </p:nvPr>
        </p:nvGraphicFramePr>
        <p:xfrm>
          <a:off x="4989094" y="4644511"/>
          <a:ext cx="6605497" cy="1344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8099"/>
                <a:gridCol w="3865566"/>
                <a:gridCol w="2201832"/>
              </a:tblGrid>
              <a:tr h="4480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dirty="0">
                          <a:effectLst/>
                        </a:rPr>
                        <a:t>1.</a:t>
                      </a:r>
                      <a:endParaRPr lang="en-IN" sz="11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MOHAMED OMAR SHARIEF K</a:t>
                      </a:r>
                      <a:endParaRPr lang="en-IN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dirty="0" smtClean="0">
                          <a:effectLst/>
                        </a:rPr>
                        <a:t>1RV12EC089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480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>
                          <a:effectLst/>
                        </a:rPr>
                        <a:t>2.</a:t>
                      </a:r>
                      <a:endParaRPr lang="en-IN" sz="11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NIKHIL MAHADEVAPPA KALLER</a:t>
                      </a:r>
                      <a:endParaRPr lang="en-IN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dirty="0" smtClean="0">
                          <a:effectLst/>
                        </a:rPr>
                        <a:t>1RV12EC103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480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>
                          <a:effectLst/>
                        </a:rPr>
                        <a:t>3.</a:t>
                      </a:r>
                      <a:endParaRPr lang="en-IN" sz="1100" b="1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PRABHASA K</a:t>
                      </a:r>
                      <a:endParaRPr lang="en-IN" sz="16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400" b="1" dirty="0" smtClean="0">
                          <a:effectLst/>
                        </a:rPr>
                        <a:t>1RV12EC111</a:t>
                      </a:r>
                      <a:endParaRPr lang="en-IN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85216" y="4370905"/>
            <a:ext cx="40599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 smtClean="0"/>
              <a:t>INTERNAL GUIDE</a:t>
            </a:r>
          </a:p>
          <a:p>
            <a:pPr algn="ctr"/>
            <a:r>
              <a:rPr lang="en-US" sz="2400" b="1" dirty="0" smtClean="0"/>
              <a:t>PROF. SHUSHRUTHA K S</a:t>
            </a:r>
          </a:p>
          <a:p>
            <a:pPr algn="ctr"/>
            <a:endParaRPr lang="en-US" sz="1200" b="1" dirty="0" smtClean="0"/>
          </a:p>
          <a:p>
            <a:pPr algn="ctr"/>
            <a:r>
              <a:rPr lang="en-IN" sz="2400" b="1" u="sng" dirty="0" smtClean="0"/>
              <a:t>EXTERNAL GUIDE</a:t>
            </a:r>
          </a:p>
          <a:p>
            <a:pPr algn="ctr"/>
            <a:r>
              <a:rPr lang="en-IN" sz="2400" b="1" dirty="0" smtClean="0"/>
              <a:t>DR. SAPTARSHI CHAUDHURI</a:t>
            </a:r>
            <a:endParaRPr lang="en-US" sz="2400" b="1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1354014" y="393192"/>
            <a:ext cx="9404723" cy="978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u="sng" dirty="0" smtClean="0"/>
              <a:t>MAJOR PROJECT EXTERNALS</a:t>
            </a:r>
            <a:endParaRPr lang="en-IN" sz="4800" b="1" u="sng" dirty="0"/>
          </a:p>
        </p:txBody>
      </p:sp>
      <p:pic>
        <p:nvPicPr>
          <p:cNvPr id="8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16091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2" t="9018" r="12154" b="3353"/>
          <a:stretch/>
        </p:blipFill>
        <p:spPr>
          <a:xfrm>
            <a:off x="5715000" y="1252728"/>
            <a:ext cx="1069848" cy="12618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17157" y="6502835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20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LTE PHY MODULATION AND CODING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91" y="197756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57" y="2370335"/>
            <a:ext cx="10058400" cy="24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5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PILOT-BASED DOWNLINK OFDM CHANNEL ESTIMATION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91" y="197756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94" y="4431830"/>
            <a:ext cx="8382726" cy="12269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57" y="2519453"/>
            <a:ext cx="10058400" cy="120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POWER ALLOCATION, ADAPTIVE BEAMFORMING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91" y="197756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9" y="3003951"/>
            <a:ext cx="9454575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SPECIFICATIONS - LTE PARAMETERS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5" y="2244156"/>
            <a:ext cx="6782567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098" y="2004508"/>
            <a:ext cx="3734124" cy="27053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989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SPECIFICATIONS - LTE PARAMETERS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481553"/>
              </p:ext>
            </p:extLst>
          </p:nvPr>
        </p:nvGraphicFramePr>
        <p:xfrm>
          <a:off x="3099347" y="1257332"/>
          <a:ext cx="5886986" cy="4887337"/>
        </p:xfrm>
        <a:graphic>
          <a:graphicData uri="http://schemas.openxmlformats.org/drawingml/2006/table">
            <a:tbl>
              <a:tblPr firstRow="1" firstCol="1" bandRow="1"/>
              <a:tblGrid>
                <a:gridCol w="1440516"/>
                <a:gridCol w="4446470"/>
              </a:tblGrid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Specification No.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 36.101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 Equipment (UE) radio transmission and reception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 36.104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Base Station (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eNodeB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radio transmission and reception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 36.201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025015" algn="l"/>
                        </a:tabLs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LTE physical layer: General description</a:t>
                      </a: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4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 36.211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025015" algn="l"/>
                        </a:tabLs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Physical channels and modulation</a:t>
                      </a: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 36.212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025015" algn="l"/>
                        </a:tabLs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Multiplexing and channel coding</a:t>
                      </a: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 36.213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025015" algn="l"/>
                        </a:tabLst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Physical layer procedures</a:t>
                      </a: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 36.214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025015" algn="l"/>
                        </a:tabLst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Physical layer measurements</a:t>
                      </a: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1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TS 36.305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Functional specification of User Equipment (UE) positioning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 36.824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LTE coverage enhancements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 36.863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2D2D2D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Study on Cell-specific Reference Signals (CRS)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8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 36.897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Study on Elevation Beamforming for LTE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592" marR="5359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90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11427"/>
              </p:ext>
            </p:extLst>
          </p:nvPr>
        </p:nvGraphicFramePr>
        <p:xfrm>
          <a:off x="3027399" y="513722"/>
          <a:ext cx="6188715" cy="5741953"/>
        </p:xfrm>
        <a:graphic>
          <a:graphicData uri="http://schemas.openxmlformats.org/drawingml/2006/table">
            <a:tbl>
              <a:tblPr firstRow="1" firstCol="1" bandRow="1"/>
              <a:tblGrid>
                <a:gridCol w="630933"/>
                <a:gridCol w="3559228"/>
                <a:gridCol w="1998554"/>
              </a:tblGrid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</a:t>
                      </a: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No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Parameter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Specifications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LTE Version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Release 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Layer involved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LTE PHY – Layer 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 and Duplexing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Downlink, FDD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Frequency Bands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 for FDD, 11 for TDD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Frequency range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1.9 GHz to 3.8 GHz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Subcarrier spacing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15kHz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Channel Bandwidth (LTE specified)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1.4-20 MHz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Resource Blocks (Depends on BW)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6-100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Subcarrier per Resource Block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46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OFDM symbols per Resource Block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Types of Channel Information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Sl No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Block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Specifications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9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Modulator/Demodulator (Adaptive)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QPSK, 16-QAM, 64-QAM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56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Scrambler/Descrambler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shift registers:31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13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Turbo Encoder/Decoder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Rate: 1/3, Block Size: 40-6144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7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CRC Generator/Detector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Length: 24 bits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77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FFT (Block size depends on Bandwidth used)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Size: 128-2048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8160" marR="381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41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235"/>
            <a:ext cx="10515600" cy="4969524"/>
          </a:xfrm>
        </p:spPr>
        <p:txBody>
          <a:bodyPr>
            <a:normAutofit fontScale="85000" lnSpcReduction="10000"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INTRODUCTION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LTE PHY MODULATION AND CODING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PILOT-BASED CHANNEL ESTIMATION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POWER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ALLOCATION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ADAPTIVE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BEAMFORMING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FUTURE WORK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" y="1834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656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02835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143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3060"/>
            <a:ext cx="9220200" cy="471373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b="1" u="sng" dirty="0"/>
              <a:t>Understanding of LTE-PHY </a:t>
            </a:r>
            <a:endParaRPr lang="en-IN" sz="2400" b="1" u="sng" dirty="0" smtClean="0"/>
          </a:p>
          <a:p>
            <a:pPr algn="just">
              <a:lnSpc>
                <a:spcPct val="100000"/>
              </a:lnSpc>
            </a:pPr>
            <a:endParaRPr lang="en-IN" sz="2400" dirty="0" smtClean="0"/>
          </a:p>
          <a:p>
            <a:pPr algn="just">
              <a:lnSpc>
                <a:spcPct val="100000"/>
              </a:lnSpc>
            </a:pPr>
            <a:r>
              <a:rPr lang="en-IN" sz="2400" dirty="0" smtClean="0"/>
              <a:t>Downlink – </a:t>
            </a:r>
            <a:r>
              <a:rPr lang="en-IN" sz="2400" dirty="0" err="1" smtClean="0"/>
              <a:t>eNodeB</a:t>
            </a:r>
            <a:r>
              <a:rPr lang="en-IN" sz="2400" dirty="0" smtClean="0"/>
              <a:t> to UE</a:t>
            </a:r>
          </a:p>
          <a:p>
            <a:pPr algn="just">
              <a:lnSpc>
                <a:spcPct val="100000"/>
              </a:lnSpc>
            </a:pPr>
            <a:r>
              <a:rPr lang="en-IN" sz="2400" dirty="0" smtClean="0"/>
              <a:t>Air Interface – OFDM</a:t>
            </a:r>
          </a:p>
          <a:p>
            <a:pPr algn="just">
              <a:lnSpc>
                <a:spcPct val="100000"/>
              </a:lnSpc>
            </a:pPr>
            <a:r>
              <a:rPr lang="en-IN" sz="2400" dirty="0" smtClean="0"/>
              <a:t>Enabling Technologies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 smtClean="0"/>
              <a:t>MIMO – MU-MIMO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 smtClean="0"/>
              <a:t>TX, RX DIVERSITY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2000" dirty="0" smtClean="0"/>
              <a:t>LINK ADAPTATION</a:t>
            </a:r>
          </a:p>
          <a:p>
            <a:pPr algn="just">
              <a:lnSpc>
                <a:spcPct val="100000"/>
              </a:lnSpc>
            </a:pP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METHODOLOGY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91" y="197756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228" y="2178997"/>
            <a:ext cx="5304754" cy="32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46520" y="5541264"/>
            <a:ext cx="2514600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LTE MODEL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801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008" y="1541944"/>
            <a:ext cx="9220200" cy="471373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b="1" u="sng" dirty="0"/>
              <a:t>Modulation and Coding</a:t>
            </a:r>
          </a:p>
          <a:p>
            <a:pPr algn="just">
              <a:lnSpc>
                <a:spcPct val="100000"/>
              </a:lnSpc>
            </a:pPr>
            <a:endParaRPr lang="en-IN" sz="1800" dirty="0" smtClean="0"/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Adaptive Modulation – QPSK/16-QAM/64-QAM</a:t>
            </a:r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Scrambling – </a:t>
            </a:r>
            <a:r>
              <a:rPr lang="en-IN" sz="1800" dirty="0"/>
              <a:t>G</a:t>
            </a:r>
            <a:r>
              <a:rPr lang="en-IN" sz="1800" dirty="0" smtClean="0"/>
              <a:t>old sequence (31 bits)</a:t>
            </a:r>
          </a:p>
          <a:p>
            <a:pPr marL="228600" lvl="1" algn="just">
              <a:lnSpc>
                <a:spcPct val="100000"/>
              </a:lnSpc>
              <a:spcBef>
                <a:spcPts val="1000"/>
              </a:spcBef>
            </a:pPr>
            <a:r>
              <a:rPr lang="en-IN" sz="1800" dirty="0"/>
              <a:t>Turbo Coding (Rate 1/3)</a:t>
            </a:r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Open source codes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Rate Matching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 err="1" smtClean="0"/>
              <a:t>Codeblock</a:t>
            </a:r>
            <a:r>
              <a:rPr lang="en-IN" sz="1800" dirty="0" smtClean="0"/>
              <a:t> Segmentation</a:t>
            </a:r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Channel Processing</a:t>
            </a:r>
          </a:p>
          <a:p>
            <a:pPr algn="just">
              <a:lnSpc>
                <a:spcPct val="100000"/>
              </a:lnSpc>
            </a:pPr>
            <a:endParaRPr lang="en-IN" sz="1800" dirty="0" smtClean="0"/>
          </a:p>
          <a:p>
            <a:pPr algn="just">
              <a:lnSpc>
                <a:spcPct val="100000"/>
              </a:lnSpc>
            </a:pPr>
            <a:r>
              <a:rPr lang="en-IN" sz="2400" b="1" dirty="0" smtClean="0"/>
              <a:t>Reverse sequence at receiver</a:t>
            </a:r>
            <a:endParaRPr lang="en-IN" sz="24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METHODOLOGY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"/>
          <a:stretch/>
        </p:blipFill>
        <p:spPr>
          <a:xfrm>
            <a:off x="5703274" y="2014695"/>
            <a:ext cx="6196118" cy="360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59552" y="1866932"/>
            <a:ext cx="2404872" cy="4277836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RESULTS – ADAPTIVE MODULATION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12451" y="2585805"/>
            <a:ext cx="2839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/>
              <a:t>INPUT PARAMETERS</a:t>
            </a:r>
          </a:p>
          <a:p>
            <a:endParaRPr lang="en-IN" sz="2400" dirty="0" smtClean="0"/>
          </a:p>
          <a:p>
            <a:r>
              <a:rPr lang="en-IN" sz="2400" dirty="0" err="1" smtClean="0"/>
              <a:t>ModulationMode</a:t>
            </a:r>
            <a:endParaRPr lang="en-IN" sz="2400" dirty="0" smtClean="0"/>
          </a:p>
          <a:p>
            <a:r>
              <a:rPr lang="en-IN" sz="2400" dirty="0" err="1" smtClean="0"/>
              <a:t>EbNo</a:t>
            </a:r>
            <a:r>
              <a:rPr lang="en-IN" sz="2400" dirty="0" smtClean="0"/>
              <a:t> (SNR)</a:t>
            </a:r>
            <a:endParaRPr lang="en-IN" sz="2400" dirty="0"/>
          </a:p>
          <a:p>
            <a:r>
              <a:rPr lang="en-IN" sz="2400" dirty="0" err="1" smtClean="0"/>
              <a:t>maxNumErrors</a:t>
            </a:r>
            <a:r>
              <a:rPr lang="en-IN" sz="2400" dirty="0" smtClean="0"/>
              <a:t> = 200</a:t>
            </a:r>
          </a:p>
          <a:p>
            <a:r>
              <a:rPr lang="en-IN" sz="2400" dirty="0" err="1" smtClean="0"/>
              <a:t>maxNumBits</a:t>
            </a:r>
            <a:r>
              <a:rPr lang="en-IN" sz="2400" dirty="0" smtClean="0"/>
              <a:t> = 10^7</a:t>
            </a:r>
          </a:p>
          <a:p>
            <a:endParaRPr lang="en-IN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26203" b="20676"/>
          <a:stretch/>
        </p:blipFill>
        <p:spPr bwMode="auto">
          <a:xfrm>
            <a:off x="731881" y="1699022"/>
            <a:ext cx="8232491" cy="43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5629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6776"/>
            <a:ext cx="10515600" cy="4626675"/>
          </a:xfrm>
        </p:spPr>
        <p:txBody>
          <a:bodyPr>
            <a:normAutofit fontScale="85000" lnSpcReduction="20000"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INTRODUCTION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LTE PHY MODULATION AND CODING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PILOT-BASED CHANNEL ESTIMATION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POWER </a:t>
            </a:r>
            <a:r>
              <a:rPr lang="en-US" sz="3200" dirty="0" smtClean="0">
                <a:cs typeface="Times New Roman" panose="02020603050405020304" pitchFamily="18" charset="0"/>
              </a:rPr>
              <a:t>ALLOCATION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ADAPTIVE </a:t>
            </a:r>
            <a:r>
              <a:rPr lang="en-US" sz="3200" dirty="0" smtClean="0">
                <a:cs typeface="Times New Roman" panose="02020603050405020304" pitchFamily="18" charset="0"/>
              </a:rPr>
              <a:t>BEAMFORMING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FUTURE WORK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2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" y="1834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34547" y="49330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PRESENTATION FLOW</a:t>
            </a:r>
            <a:endParaRPr lang="en-IN" sz="4800" dirty="0"/>
          </a:p>
        </p:txBody>
      </p:sp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656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02835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40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20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RESULTS - SCRAMBLING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12451" y="2585805"/>
            <a:ext cx="2839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/>
              <a:t>INPUT PARAMETERS</a:t>
            </a:r>
          </a:p>
          <a:p>
            <a:endParaRPr lang="en-IN" sz="2400" dirty="0" smtClean="0"/>
          </a:p>
          <a:p>
            <a:r>
              <a:rPr lang="en-IN" sz="2400" dirty="0" err="1" smtClean="0"/>
              <a:t>ModulationMode</a:t>
            </a:r>
            <a:endParaRPr lang="en-IN" sz="2400" dirty="0" smtClean="0"/>
          </a:p>
          <a:p>
            <a:r>
              <a:rPr lang="en-IN" sz="2400" dirty="0" err="1" smtClean="0"/>
              <a:t>EbNo</a:t>
            </a:r>
            <a:r>
              <a:rPr lang="en-IN" sz="2400" dirty="0" smtClean="0"/>
              <a:t> (SNR)</a:t>
            </a:r>
            <a:endParaRPr lang="en-IN" sz="2400" dirty="0"/>
          </a:p>
          <a:p>
            <a:r>
              <a:rPr lang="en-IN" sz="2400" dirty="0" err="1" smtClean="0"/>
              <a:t>maxNumErrors</a:t>
            </a:r>
            <a:r>
              <a:rPr lang="en-IN" sz="2400" dirty="0" smtClean="0"/>
              <a:t> = 200</a:t>
            </a:r>
          </a:p>
          <a:p>
            <a:r>
              <a:rPr lang="en-IN" sz="2400" dirty="0" err="1" smtClean="0"/>
              <a:t>maxNumBits</a:t>
            </a:r>
            <a:r>
              <a:rPr lang="en-IN" sz="2400" dirty="0" smtClean="0"/>
              <a:t> = 10^7</a:t>
            </a:r>
          </a:p>
          <a:p>
            <a:endParaRPr lang="en-IN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r="26389" b="21086"/>
          <a:stretch/>
        </p:blipFill>
        <p:spPr bwMode="auto">
          <a:xfrm>
            <a:off x="731881" y="1699022"/>
            <a:ext cx="8191841" cy="43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443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RESULTS – TURBO CODING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61" y="1990933"/>
            <a:ext cx="1613278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r="26667" b="21906"/>
          <a:stretch/>
        </p:blipFill>
        <p:spPr bwMode="auto">
          <a:xfrm>
            <a:off x="731881" y="1562844"/>
            <a:ext cx="7689869" cy="432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66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RESULTS – EARLY TERMINATION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21008" y="1541944"/>
            <a:ext cx="9220200" cy="471373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400" dirty="0" smtClean="0"/>
              <a:t>Turbo Coding consumes almost </a:t>
            </a:r>
            <a:r>
              <a:rPr lang="en-IN" sz="2400" dirty="0" smtClean="0"/>
              <a:t>90% </a:t>
            </a:r>
            <a:r>
              <a:rPr lang="en-IN" sz="2400" dirty="0" smtClean="0"/>
              <a:t>of runtime so far</a:t>
            </a:r>
          </a:p>
          <a:p>
            <a:pPr algn="just">
              <a:lnSpc>
                <a:spcPct val="100000"/>
              </a:lnSpc>
            </a:pPr>
            <a:r>
              <a:rPr lang="en-IN" sz="2400" dirty="0" smtClean="0"/>
              <a:t>This can be reduced by generating CRC bits</a:t>
            </a:r>
          </a:p>
          <a:p>
            <a:pPr algn="just">
              <a:lnSpc>
                <a:spcPct val="100000"/>
              </a:lnSpc>
            </a:pPr>
            <a:r>
              <a:rPr lang="en-IN" sz="2400" dirty="0" smtClean="0"/>
              <a:t>Only last 24 CRC bits checked, thereby reducing runtime</a:t>
            </a: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5" y="3521495"/>
            <a:ext cx="10260004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792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23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RESULTS – RATE MATCHING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68" y="1663778"/>
            <a:ext cx="5627890" cy="43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81" y="2847012"/>
            <a:ext cx="3149054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24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OVERALL BLOCK 1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66" y="1148374"/>
            <a:ext cx="413067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7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57" y="1567390"/>
            <a:ext cx="9220200" cy="471373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b="1" u="sng" dirty="0"/>
              <a:t>Pilot-based OFDM Channel Estimation</a:t>
            </a:r>
          </a:p>
          <a:p>
            <a:pPr algn="just">
              <a:lnSpc>
                <a:spcPct val="100000"/>
              </a:lnSpc>
            </a:pPr>
            <a:endParaRPr lang="en-IN" sz="1800" dirty="0" smtClean="0"/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Multipath Fading – Frequency Selective</a:t>
            </a:r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Mobility – Doppler Effect</a:t>
            </a:r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Resource Grid Configuration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Six types of signals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CSR – Pilot Signals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 smtClean="0"/>
              <a:t>Reference Generation – Open Source</a:t>
            </a:r>
            <a:endParaRPr lang="en-IN" sz="1800" dirty="0"/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Resource Element Mapping</a:t>
            </a:r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OFDM Signal Generation</a:t>
            </a:r>
          </a:p>
          <a:p>
            <a:pPr algn="just">
              <a:lnSpc>
                <a:spcPct val="100000"/>
              </a:lnSpc>
            </a:pPr>
            <a:r>
              <a:rPr lang="en-IN" sz="1800" dirty="0" smtClean="0"/>
              <a:t>Channel </a:t>
            </a:r>
            <a:r>
              <a:rPr lang="en-IN" sz="1800" dirty="0" err="1" smtClean="0"/>
              <a:t>Modeling</a:t>
            </a:r>
            <a:r>
              <a:rPr lang="en-IN" sz="1800" dirty="0" smtClean="0"/>
              <a:t> and Estimation</a:t>
            </a:r>
          </a:p>
          <a:p>
            <a:pPr algn="just">
              <a:lnSpc>
                <a:spcPct val="100000"/>
              </a:lnSpc>
            </a:pPr>
            <a:endParaRPr lang="en-I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25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METHODOLOGY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"/>
          <a:stretch/>
        </p:blipFill>
        <p:spPr>
          <a:xfrm>
            <a:off x="4971754" y="2216662"/>
            <a:ext cx="6196117" cy="360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68896" y="4114986"/>
            <a:ext cx="4069080" cy="1741991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9452"/>
            <a:ext cx="10515600" cy="4931307"/>
          </a:xfrm>
        </p:spPr>
        <p:txBody>
          <a:bodyPr>
            <a:normAutofit fontScale="85000" lnSpcReduction="10000"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INTRODUCTION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LTE PHY MODULATION AND CODING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PILOT-BASED CHANNEL ESTIMATION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POWER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ALLOCATION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ADAPTIVE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BEAMFORMING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FUTURE WORK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" y="1834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656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02835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11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27</a:t>
            </a:fld>
            <a:endParaRPr lang="en-IN"/>
          </a:p>
        </p:txBody>
      </p:sp>
      <p:sp>
        <p:nvSpPr>
          <p:cNvPr id="165" name="Slide Number Placeholder 4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905847-86D2-48C8-AD48-A0F8063C065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66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Title 3"/>
          <p:cNvSpPr txBox="1">
            <a:spLocks/>
          </p:cNvSpPr>
          <p:nvPr/>
        </p:nvSpPr>
        <p:spPr>
          <a:xfrm>
            <a:off x="1289411" y="384048"/>
            <a:ext cx="9404723" cy="12908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RESOURCE GRID ON ANTENNA PORTS</a:t>
            </a:r>
            <a:endParaRPr lang="en-IN" sz="28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69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59" y="1408936"/>
            <a:ext cx="5837426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28</a:t>
            </a:fld>
            <a:endParaRPr lang="en-IN"/>
          </a:p>
        </p:txBody>
      </p:sp>
      <p:sp>
        <p:nvSpPr>
          <p:cNvPr id="165" name="Slide Number Placeholder 4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905847-86D2-48C8-AD48-A0F8063C065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66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Title 3"/>
          <p:cNvSpPr txBox="1">
            <a:spLocks/>
          </p:cNvSpPr>
          <p:nvPr/>
        </p:nvSpPr>
        <p:spPr>
          <a:xfrm>
            <a:off x="1289411" y="384048"/>
            <a:ext cx="9404723" cy="12908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LTE RESOURCE GRID</a:t>
            </a:r>
            <a:endParaRPr lang="en-IN" sz="2800" dirty="0"/>
          </a:p>
        </p:txBody>
      </p:sp>
      <p:sp>
        <p:nvSpPr>
          <p:cNvPr id="168" name="TextBox 167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69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29" y="1168587"/>
            <a:ext cx="965748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1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64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29</a:t>
            </a:fld>
            <a:endParaRPr lang="en-IN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79" y="549000"/>
            <a:ext cx="7336642" cy="5760000"/>
          </a:xfrm>
          <a:prstGeom prst="rect">
            <a:avLst/>
          </a:prstGeom>
        </p:spPr>
      </p:pic>
      <p:sp>
        <p:nvSpPr>
          <p:cNvPr id="166" name="Slide Number Placeholder 4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905847-86D2-48C8-AD48-A0F8063C065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67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TextBox 168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70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6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056" y="1279765"/>
            <a:ext cx="10515600" cy="4864904"/>
          </a:xfrm>
        </p:spPr>
        <p:txBody>
          <a:bodyPr>
            <a:normAutofit fontScale="85000" lnSpcReduction="20000"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INTRODUCTION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LTE PHY MODULATION AND CODING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PILOT-BASED CHANNEL ESTIMATION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POWER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ALLOCATION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ADAPTIVE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BEAMFORMING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FUTURE WORK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" y="1834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656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02835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89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30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RESOURCE GRID CONFIGURATION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12" y="1792890"/>
            <a:ext cx="501707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52" y="2152890"/>
            <a:ext cx="4157577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155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31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RESULTS – Fixed BW, Varying Modulation Scheme (QPSK, 16-QAM)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69" y="1778030"/>
            <a:ext cx="2278577" cy="4328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62" y="1739927"/>
            <a:ext cx="2209992" cy="44047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798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RESULTS </a:t>
            </a:r>
            <a:r>
              <a:rPr lang="en-IN" sz="4400" b="1" dirty="0"/>
              <a:t>– Varying </a:t>
            </a:r>
            <a:r>
              <a:rPr lang="en-IN" sz="4400" b="1" dirty="0" smtClean="0"/>
              <a:t>BW</a:t>
            </a:r>
            <a:r>
              <a:rPr lang="en-IN" sz="4400" b="1" dirty="0"/>
              <a:t> </a:t>
            </a:r>
            <a:r>
              <a:rPr lang="en-IN" sz="4400" b="1" dirty="0" smtClean="0"/>
              <a:t>(1.4, 3, 5 MHz) Fixed Modulation Scheme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21" y="1814606"/>
            <a:ext cx="2278577" cy="43285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96" y="1822226"/>
            <a:ext cx="2255715" cy="43513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609" y="1806985"/>
            <a:ext cx="2217612" cy="43666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37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RESULTS – </a:t>
            </a:r>
            <a:r>
              <a:rPr lang="en-IN" sz="4400" b="1" dirty="0" smtClean="0"/>
              <a:t>PILOT SIGNAL </a:t>
            </a:r>
            <a:r>
              <a:rPr lang="en-IN" sz="4400" b="1" dirty="0" smtClean="0"/>
              <a:t>GENERATION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13" y="1126602"/>
            <a:ext cx="2427040" cy="54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299" y="1125322"/>
            <a:ext cx="252919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RESULTS – RESOURCE ELEMENT MAPPING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Brace 18"/>
          <p:cNvSpPr/>
          <p:nvPr/>
        </p:nvSpPr>
        <p:spPr>
          <a:xfrm rot="10800000">
            <a:off x="2824949" y="1767083"/>
            <a:ext cx="692116" cy="32611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604496" y="2588872"/>
            <a:ext cx="2139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One Resource Block has 12 subcarriers of 15kHz each. For BW = 1.4MHz, there will be 6 Resource Blocks</a:t>
            </a:r>
            <a:endParaRPr lang="en-IN" dirty="0"/>
          </a:p>
        </p:txBody>
      </p:sp>
      <p:sp>
        <p:nvSpPr>
          <p:cNvPr id="24" name="Right Brace 23"/>
          <p:cNvSpPr/>
          <p:nvPr/>
        </p:nvSpPr>
        <p:spPr>
          <a:xfrm rot="5400000">
            <a:off x="6118721" y="3475108"/>
            <a:ext cx="428770" cy="4231899"/>
          </a:xfrm>
          <a:prstGeom prst="rightBrace">
            <a:avLst>
              <a:gd name="adj1" fmla="val 1259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2443589" y="5873504"/>
            <a:ext cx="711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One </a:t>
            </a:r>
            <a:r>
              <a:rPr lang="en-IN" dirty="0" err="1" smtClean="0"/>
              <a:t>Subframe</a:t>
            </a:r>
            <a:r>
              <a:rPr lang="en-IN" dirty="0" smtClean="0"/>
              <a:t> has 14 OFDM symbols. A frame is made up of 10 </a:t>
            </a:r>
            <a:r>
              <a:rPr lang="en-IN" dirty="0" err="1" smtClean="0"/>
              <a:t>subframes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24" y="1167536"/>
            <a:ext cx="628987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6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35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RESULTS – RESOURCE ELEMENT MAPPING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18" y="1057025"/>
            <a:ext cx="654167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36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RESULTS – RESOURCE ELEMENT MAPPING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53" y="1057025"/>
            <a:ext cx="656277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37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RESULTS – RESOURCE ELEMENT MAPPING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73" y="1057025"/>
            <a:ext cx="532116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38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MIMO TRANSMISSION MODES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85" y="1212213"/>
            <a:ext cx="858634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39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TRANSMISSION MODE 5 – MULTIUSER MIMO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48" y="1344156"/>
            <a:ext cx="896798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6855"/>
            <a:ext cx="10515600" cy="4323904"/>
          </a:xfrm>
        </p:spPr>
        <p:txBody>
          <a:bodyPr>
            <a:normAutofit fontScale="92500" lnSpcReduction="20000"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LITERATURE SURVEY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MOTIVATION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PROBLEM STATEMENT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OBJECTIVES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METHODOLOGY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SPECIFICATIONS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" y="1834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34547" y="49330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INTRODUCTION</a:t>
            </a:r>
            <a:endParaRPr lang="en-IN" sz="4800" dirty="0"/>
          </a:p>
        </p:txBody>
      </p:sp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656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02835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349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40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" y="2904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8"/>
          <p:cNvSpPr txBox="1">
            <a:spLocks noGrp="1"/>
          </p:cNvSpPr>
          <p:nvPr>
            <p:ph idx="1"/>
          </p:nvPr>
        </p:nvSpPr>
        <p:spPr>
          <a:xfrm>
            <a:off x="863957" y="453714"/>
            <a:ext cx="10515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sz="3600" dirty="0" smtClean="0"/>
              <a:t>EQUALIZER EFFECT</a:t>
            </a:r>
            <a:endParaRPr lang="en-IN" sz="36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30" y="1245994"/>
            <a:ext cx="708865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41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" y="2904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8"/>
          <p:cNvSpPr txBox="1">
            <a:spLocks noGrp="1"/>
          </p:cNvSpPr>
          <p:nvPr>
            <p:ph idx="1"/>
          </p:nvPr>
        </p:nvSpPr>
        <p:spPr>
          <a:xfrm>
            <a:off x="863957" y="453714"/>
            <a:ext cx="10515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sz="3600" dirty="0" smtClean="0"/>
              <a:t>EQUALIZER EFFECT</a:t>
            </a:r>
            <a:endParaRPr lang="en-IN" sz="3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62" y="1256326"/>
            <a:ext cx="708865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42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OVERALL BLOCK 2 AND 3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8" y="2553376"/>
            <a:ext cx="1140276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9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9452"/>
            <a:ext cx="10515600" cy="4931307"/>
          </a:xfrm>
        </p:spPr>
        <p:txBody>
          <a:bodyPr>
            <a:normAutofit fontScale="85000" lnSpcReduction="10000"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INTRODUCTION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LTE PHY MODULATION AND CODING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PILOT-BASED CHANNEL ESTIMATION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POWER </a:t>
            </a:r>
            <a:r>
              <a:rPr lang="en-US" sz="3200" dirty="0" smtClean="0">
                <a:cs typeface="Times New Roman" panose="02020603050405020304" pitchFamily="18" charset="0"/>
              </a:rPr>
              <a:t>ALLOCATION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ADAPTIVE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BEAMFORMING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FUTURE WORK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43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" y="1834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656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02835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827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56" y="1567390"/>
            <a:ext cx="10141964" cy="471373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b="1" u="sng" dirty="0"/>
              <a:t>Path Loss calculation</a:t>
            </a:r>
          </a:p>
          <a:p>
            <a:pPr algn="just">
              <a:lnSpc>
                <a:spcPct val="100000"/>
              </a:lnSpc>
            </a:pPr>
            <a:endParaRPr lang="en-IN" sz="1800" dirty="0" smtClean="0"/>
          </a:p>
          <a:p>
            <a:pPr algn="just">
              <a:lnSpc>
                <a:spcPct val="100000"/>
              </a:lnSpc>
            </a:pPr>
            <a:r>
              <a:rPr lang="en-US" sz="1800" dirty="0" smtClean="0"/>
              <a:t>P</a:t>
            </a:r>
            <a:r>
              <a:rPr lang="en-US" sz="1800" baseline="-25000" dirty="0" smtClean="0"/>
              <a:t>t</a:t>
            </a:r>
            <a:r>
              <a:rPr lang="en-IN" sz="1800" dirty="0" smtClean="0"/>
              <a:t> – Transmitted Power (Notified to UE)</a:t>
            </a:r>
          </a:p>
          <a:p>
            <a:pPr algn="just">
              <a:lnSpc>
                <a:spcPct val="100000"/>
              </a:lnSpc>
            </a:pPr>
            <a:r>
              <a:rPr lang="en-US" sz="1800" dirty="0" err="1" smtClean="0"/>
              <a:t>P</a:t>
            </a:r>
            <a:r>
              <a:rPr lang="en-US" sz="1800" baseline="-25000" dirty="0" err="1" smtClean="0"/>
              <a:t>r</a:t>
            </a:r>
            <a:r>
              <a:rPr lang="en-IN" sz="1800" dirty="0" smtClean="0"/>
              <a:t> – Received Power (Measured by UE)</a:t>
            </a:r>
          </a:p>
          <a:p>
            <a:pPr algn="just">
              <a:lnSpc>
                <a:spcPct val="100000"/>
              </a:lnSpc>
            </a:pPr>
            <a:r>
              <a:rPr lang="en-US" sz="1800" dirty="0" smtClean="0"/>
              <a:t>10*log (P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 / </a:t>
            </a:r>
            <a:r>
              <a:rPr lang="en-US" sz="1800" dirty="0" err="1" smtClean="0"/>
              <a:t>P</a:t>
            </a:r>
            <a:r>
              <a:rPr lang="en-US" sz="1800" baseline="-25000" dirty="0" err="1" smtClean="0"/>
              <a:t>r</a:t>
            </a:r>
            <a:r>
              <a:rPr lang="en-IN" sz="1800" dirty="0" smtClean="0"/>
              <a:t>) – Path Loss</a:t>
            </a:r>
          </a:p>
          <a:p>
            <a:pPr algn="just">
              <a:lnSpc>
                <a:spcPct val="100000"/>
              </a:lnSpc>
            </a:pPr>
            <a:endParaRPr lang="en-IN" sz="1800" dirty="0" smtClean="0"/>
          </a:p>
          <a:p>
            <a:pPr algn="just">
              <a:lnSpc>
                <a:spcPct val="100000"/>
              </a:lnSpc>
            </a:pPr>
            <a:r>
              <a:rPr lang="en-IN" sz="1800" b="1" dirty="0" smtClean="0"/>
              <a:t>Okumura </a:t>
            </a:r>
            <a:r>
              <a:rPr lang="en-IN" sz="1800" b="1" dirty="0" err="1"/>
              <a:t>Hata</a:t>
            </a:r>
            <a:r>
              <a:rPr lang="en-IN" sz="1800" b="1" dirty="0"/>
              <a:t> </a:t>
            </a:r>
            <a:r>
              <a:rPr lang="en-IN" sz="1800" b="1" dirty="0" smtClean="0"/>
              <a:t>Model</a:t>
            </a:r>
            <a:endParaRPr lang="en-IN" sz="1800" b="1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1800" dirty="0" smtClean="0"/>
              <a:t>     </a:t>
            </a:r>
            <a:r>
              <a:rPr lang="en-IN" sz="1800" dirty="0" err="1" smtClean="0"/>
              <a:t>P</a:t>
            </a:r>
            <a:r>
              <a:rPr lang="en-IN" sz="1800" baseline="-25000" dirty="0" err="1" smtClean="0"/>
              <a:t>loss</a:t>
            </a:r>
            <a:r>
              <a:rPr lang="en-IN" sz="1800" dirty="0" smtClean="0"/>
              <a:t> = </a:t>
            </a:r>
            <a:r>
              <a:rPr lang="en-IN" sz="1800" dirty="0"/>
              <a:t>69.55 + 26.16*log10(frequency) - 13.82*log10(</a:t>
            </a:r>
            <a:r>
              <a:rPr lang="en-IN" sz="1800" dirty="0" err="1"/>
              <a:t>h</a:t>
            </a:r>
            <a:r>
              <a:rPr lang="en-IN" sz="1800" baseline="-25000" dirty="0" err="1"/>
              <a:t>te</a:t>
            </a:r>
            <a:r>
              <a:rPr lang="en-IN" sz="1800" dirty="0"/>
              <a:t>) + (44.9 - </a:t>
            </a:r>
            <a:r>
              <a:rPr lang="en-IN" sz="1800" dirty="0" smtClean="0"/>
              <a:t>6.55*log10(</a:t>
            </a:r>
            <a:r>
              <a:rPr lang="en-IN" sz="1800" dirty="0" err="1"/>
              <a:t>h</a:t>
            </a:r>
            <a:r>
              <a:rPr lang="en-IN" sz="1800" baseline="-25000" dirty="0" err="1"/>
              <a:t>te</a:t>
            </a:r>
            <a:r>
              <a:rPr lang="en-IN" sz="1800" dirty="0" smtClean="0"/>
              <a:t>))*log10(distance);</a:t>
            </a:r>
            <a:endParaRPr lang="en-IN" sz="1800" dirty="0"/>
          </a:p>
          <a:p>
            <a:pPr algn="just">
              <a:lnSpc>
                <a:spcPct val="100000"/>
              </a:lnSpc>
            </a:pPr>
            <a:endParaRPr lang="en-IN" sz="1800" dirty="0" smtClean="0"/>
          </a:p>
          <a:p>
            <a:pPr algn="just">
              <a:lnSpc>
                <a:spcPct val="100000"/>
              </a:lnSpc>
            </a:pPr>
            <a:r>
              <a:rPr lang="en-IN" sz="1800" b="1" dirty="0" smtClean="0"/>
              <a:t>Rearranged Okumura </a:t>
            </a:r>
            <a:r>
              <a:rPr lang="en-IN" sz="1800" b="1" dirty="0" err="1"/>
              <a:t>Hata</a:t>
            </a:r>
            <a:r>
              <a:rPr lang="en-IN" sz="1800" b="1" dirty="0"/>
              <a:t> </a:t>
            </a:r>
            <a:r>
              <a:rPr lang="en-IN" sz="1800" b="1" dirty="0" smtClean="0"/>
              <a:t>Model</a:t>
            </a:r>
          </a:p>
          <a:p>
            <a:pPr marL="0" indent="0">
              <a:buNone/>
            </a:pPr>
            <a:r>
              <a:rPr lang="pt-BR" sz="1800" dirty="0" smtClean="0"/>
              <a:t>     Distance </a:t>
            </a:r>
            <a:r>
              <a:rPr lang="pt-BR" sz="1800" dirty="0"/>
              <a:t>= 10</a:t>
            </a:r>
            <a:r>
              <a:rPr lang="pt-BR" sz="1800" dirty="0" smtClean="0"/>
              <a:t>.^((</a:t>
            </a:r>
            <a:r>
              <a:rPr lang="en-IN" sz="1800" dirty="0" err="1"/>
              <a:t>P</a:t>
            </a:r>
            <a:r>
              <a:rPr lang="en-IN" sz="1800" baseline="-25000" dirty="0" err="1"/>
              <a:t>loss</a:t>
            </a:r>
            <a:r>
              <a:rPr lang="pt-BR" sz="1800" dirty="0" smtClean="0"/>
              <a:t> </a:t>
            </a:r>
            <a:r>
              <a:rPr lang="pt-BR" sz="1800" dirty="0"/>
              <a:t>- 69.55 - 26.16*log10(frequency) + </a:t>
            </a:r>
            <a:r>
              <a:rPr lang="pt-BR" sz="1800" dirty="0" smtClean="0"/>
              <a:t>13.82*log10(</a:t>
            </a:r>
            <a:r>
              <a:rPr lang="en-IN" sz="1800" dirty="0" err="1"/>
              <a:t>h</a:t>
            </a:r>
            <a:r>
              <a:rPr lang="en-IN" sz="1800" baseline="-25000" dirty="0" err="1"/>
              <a:t>te</a:t>
            </a:r>
            <a:r>
              <a:rPr lang="pt-BR" sz="1800" dirty="0" smtClean="0"/>
              <a:t>))/(</a:t>
            </a:r>
            <a:r>
              <a:rPr lang="pt-BR" sz="1800" dirty="0"/>
              <a:t>44.9 - </a:t>
            </a:r>
            <a:r>
              <a:rPr lang="pt-BR" sz="1800" dirty="0" smtClean="0"/>
              <a:t>6.55*log10(</a:t>
            </a:r>
            <a:r>
              <a:rPr lang="en-IN" sz="1800" dirty="0" err="1"/>
              <a:t>h</a:t>
            </a:r>
            <a:r>
              <a:rPr lang="en-IN" sz="1800" baseline="-25000" dirty="0" err="1"/>
              <a:t>te</a:t>
            </a:r>
            <a:r>
              <a:rPr lang="pt-BR" sz="1800" dirty="0" smtClean="0"/>
              <a:t>)));</a:t>
            </a:r>
            <a:endParaRPr lang="pt-BR" sz="1800" dirty="0"/>
          </a:p>
          <a:p>
            <a:endParaRPr lang="en-IN" sz="1800" dirty="0"/>
          </a:p>
          <a:p>
            <a:pPr algn="just">
              <a:lnSpc>
                <a:spcPct val="100000"/>
              </a:lnSpc>
            </a:pPr>
            <a:endParaRPr lang="en-IN" sz="1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METHODOLOGY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78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45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RESULTS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r="25832" b="20737"/>
          <a:stretch/>
        </p:blipFill>
        <p:spPr bwMode="auto">
          <a:xfrm>
            <a:off x="1184020" y="1212213"/>
            <a:ext cx="9614342" cy="50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587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46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		RESULTS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" r="25534" b="21048"/>
          <a:stretch/>
        </p:blipFill>
        <p:spPr bwMode="auto">
          <a:xfrm>
            <a:off x="1171794" y="1168587"/>
            <a:ext cx="9626567" cy="50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57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56" y="1984248"/>
            <a:ext cx="10269980" cy="429687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IN" sz="2400" b="1" u="sng" dirty="0"/>
              <a:t>Determination of (</a:t>
            </a:r>
            <a:r>
              <a:rPr lang="en-IN" sz="2400" b="1" u="sng" dirty="0" err="1"/>
              <a:t>r,θ</a:t>
            </a:r>
            <a:r>
              <a:rPr lang="en-IN" sz="2400" b="1" u="sng" dirty="0"/>
              <a:t>) of </a:t>
            </a:r>
            <a:r>
              <a:rPr lang="en-IN" sz="2400" b="1" u="sng" dirty="0" smtClean="0"/>
              <a:t>user</a:t>
            </a:r>
            <a:r>
              <a:rPr lang="en-IN" sz="2400" b="1" dirty="0" smtClean="0"/>
              <a:t> – </a:t>
            </a:r>
            <a:r>
              <a:rPr lang="en-IN" sz="2400" dirty="0" err="1" smtClean="0"/>
              <a:t>DoA</a:t>
            </a:r>
            <a:r>
              <a:rPr lang="en-IN" sz="2400" dirty="0" smtClean="0"/>
              <a:t> Estimation – MUSIC Algorithm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sz="2400" u="sng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400" b="1" u="sng" dirty="0"/>
              <a:t>Power </a:t>
            </a:r>
            <a:r>
              <a:rPr lang="en-IN" sz="2400" b="1" u="sng" dirty="0" smtClean="0"/>
              <a:t>allocation</a:t>
            </a:r>
            <a:r>
              <a:rPr lang="en-IN" sz="2400" b="1" dirty="0" smtClean="0"/>
              <a:t> – </a:t>
            </a:r>
            <a:r>
              <a:rPr lang="en-IN" sz="2400" dirty="0" smtClean="0"/>
              <a:t>Power Control through Open-loop Feedback Techniques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N" sz="2400" u="sng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400" b="1" u="sng" dirty="0"/>
              <a:t>(</a:t>
            </a:r>
            <a:r>
              <a:rPr lang="en-IN" sz="2400" b="1" u="sng" dirty="0" err="1"/>
              <a:t>r,P</a:t>
            </a:r>
            <a:r>
              <a:rPr lang="en-IN" sz="2400" b="1" u="sng" dirty="0"/>
              <a:t>) Look-up table for entire </a:t>
            </a:r>
            <a:r>
              <a:rPr lang="en-IN" sz="2400" b="1" u="sng" dirty="0" smtClean="0"/>
              <a:t>cell</a:t>
            </a:r>
            <a:r>
              <a:rPr lang="en-IN" sz="2400" b="1" dirty="0" smtClean="0"/>
              <a:t> – </a:t>
            </a:r>
            <a:r>
              <a:rPr lang="en-IN" sz="2400" dirty="0" smtClean="0"/>
              <a:t>Obtaining</a:t>
            </a:r>
            <a:r>
              <a:rPr lang="en-IN" sz="2400" b="1" dirty="0" smtClean="0"/>
              <a:t> </a:t>
            </a:r>
            <a:r>
              <a:rPr lang="en-IN" sz="2400" dirty="0" smtClean="0"/>
              <a:t>relation between the two variables</a:t>
            </a:r>
            <a:endParaRPr lang="en-IN" sz="2400" u="sng" dirty="0" smtClean="0"/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endParaRPr lang="en-IN" sz="18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IN" sz="2400" b="1" dirty="0" smtClean="0"/>
              <a:t>Repeating entire process for multi-user MIMO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47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METHODOLOGY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443" y="365125"/>
            <a:ext cx="10515600" cy="1325563"/>
          </a:xfrm>
        </p:spPr>
        <p:txBody>
          <a:bodyPr/>
          <a:lstStyle/>
          <a:p>
            <a:r>
              <a:rPr lang="en-US" dirty="0"/>
              <a:t>Downlink Power Control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443" y="1825625"/>
            <a:ext cx="10515600" cy="4351338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IN" sz="2200" dirty="0"/>
              <a:t>Power control refers to the strategies or techniques</a:t>
            </a:r>
            <a:br>
              <a:rPr lang="en-IN" sz="2200" dirty="0"/>
            </a:br>
            <a:r>
              <a:rPr lang="en-IN" sz="2200" dirty="0"/>
              <a:t>required in order to adjust, correct and manage the power from the base station and the mobile station in an efficient manner.</a:t>
            </a:r>
          </a:p>
          <a:p>
            <a:pPr algn="just">
              <a:lnSpc>
                <a:spcPct val="170000"/>
              </a:lnSpc>
            </a:pPr>
            <a:r>
              <a:rPr lang="en-IN" sz="2200" dirty="0"/>
              <a:t>It minimises the necessary transmission power level to achieve good</a:t>
            </a:r>
            <a:br>
              <a:rPr lang="en-IN" sz="2200" dirty="0"/>
            </a:br>
            <a:r>
              <a:rPr lang="en-IN" sz="2200" dirty="0"/>
              <a:t>quality of service. This reduces the co-channel interference in other</a:t>
            </a:r>
            <a:br>
              <a:rPr lang="en-IN" sz="2200" dirty="0"/>
            </a:br>
            <a:r>
              <a:rPr lang="en-IN" sz="2200" dirty="0"/>
              <a:t>cells, which increases the system capacity.</a:t>
            </a:r>
          </a:p>
          <a:p>
            <a:pPr>
              <a:lnSpc>
                <a:spcPct val="170000"/>
              </a:lnSpc>
            </a:pPr>
            <a:r>
              <a:rPr lang="en-IN" sz="2200" dirty="0"/>
              <a:t>Open-loop power control</a:t>
            </a:r>
            <a:br>
              <a:rPr lang="en-IN" sz="2200" dirty="0"/>
            </a:br>
            <a:endParaRPr lang="en-IN" sz="2200" dirty="0"/>
          </a:p>
          <a:p>
            <a:pPr marL="0" indent="0">
              <a:buNone/>
            </a:pPr>
            <a:r>
              <a:rPr lang="en-IN" sz="2200" dirty="0"/>
              <a:t/>
            </a:r>
            <a:br>
              <a:rPr lang="en-IN" sz="2200" dirty="0"/>
            </a:br>
            <a:endParaRPr lang="en-US" sz="2200" dirty="0"/>
          </a:p>
          <a:p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84843" y="6356350"/>
            <a:ext cx="2743200" cy="365125"/>
          </a:xfrm>
        </p:spPr>
        <p:txBody>
          <a:bodyPr/>
          <a:lstStyle/>
          <a:p>
            <a:fld id="{C0D6B62A-027E-44BF-803D-DF9C06DA3B67}" type="slidenum">
              <a:rPr lang="en-IN" smtClean="0"/>
              <a:t>48</a:t>
            </a:fld>
            <a:endParaRPr lang="en-IN"/>
          </a:p>
        </p:txBody>
      </p:sp>
      <p:pic>
        <p:nvPicPr>
          <p:cNvPr id="6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5" y="18573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043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7664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Based Power Allocation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cs typeface="Times New Roman" panose="02020603050405020304" pitchFamily="18" charset="0"/>
              </a:rPr>
              <a:t>The distance-based power allocation algorithm (DBPA) uses the </a:t>
            </a:r>
            <a:r>
              <a:rPr lang="en-IN" sz="2400" dirty="0" smtClean="0">
                <a:cs typeface="Times New Roman" panose="02020603050405020304" pitchFamily="18" charset="0"/>
              </a:rPr>
              <a:t>distance between </a:t>
            </a:r>
            <a:r>
              <a:rPr lang="en-IN" sz="2400" dirty="0">
                <a:cs typeface="Times New Roman" panose="02020603050405020304" pitchFamily="18" charset="0"/>
              </a:rPr>
              <a:t>base station and each mobile station to allocate </a:t>
            </a:r>
            <a:r>
              <a:rPr lang="en-IN" sz="2400" dirty="0" smtClean="0">
                <a:cs typeface="Times New Roman" panose="02020603050405020304" pitchFamily="18" charset="0"/>
              </a:rPr>
              <a:t>transmitted power to </a:t>
            </a:r>
            <a:r>
              <a:rPr lang="en-IN" sz="2400" dirty="0">
                <a:cs typeface="Times New Roman" panose="02020603050405020304" pitchFamily="18" charset="0"/>
              </a:rPr>
              <a:t>each </a:t>
            </a:r>
            <a:r>
              <a:rPr lang="en-IN" sz="2400" dirty="0" err="1">
                <a:cs typeface="Times New Roman" panose="02020603050405020304" pitchFamily="18" charset="0"/>
              </a:rPr>
              <a:t>each</a:t>
            </a:r>
            <a:r>
              <a:rPr lang="en-IN" sz="2400" dirty="0">
                <a:cs typeface="Times New Roman" panose="02020603050405020304" pitchFamily="18" charset="0"/>
              </a:rPr>
              <a:t> of its served mobile</a:t>
            </a:r>
            <a:r>
              <a:rPr lang="en-IN" sz="2400" dirty="0" smtClean="0"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>
                <a:cs typeface="Times New Roman" panose="02020603050405020304" pitchFamily="18" charset="0"/>
              </a:rPr>
              <a:t>The DBPA algorithm computes the transmitted power of mobile m according to the following equation:</a:t>
            </a:r>
            <a:br>
              <a:rPr lang="en-IN" sz="2400" dirty="0">
                <a:cs typeface="Times New Roman" panose="02020603050405020304" pitchFamily="18" charset="0"/>
              </a:rPr>
            </a:br>
            <a:r>
              <a:rPr lang="en-IN" sz="2400" dirty="0">
                <a:cs typeface="Times New Roman" panose="02020603050405020304" pitchFamily="18" charset="0"/>
              </a:rPr>
              <a:t/>
            </a:r>
            <a:br>
              <a:rPr lang="en-IN" sz="2400" dirty="0">
                <a:cs typeface="Times New Roman" panose="02020603050405020304" pitchFamily="18" charset="0"/>
              </a:rPr>
            </a:br>
            <a:endParaRPr lang="en-IN" sz="2400" dirty="0" smtClean="0">
              <a:cs typeface="Times New Roman" panose="02020603050405020304" pitchFamily="18" charset="0"/>
            </a:endParaRPr>
          </a:p>
          <a:p>
            <a:endParaRPr lang="en-IN" sz="2400" dirty="0">
              <a:cs typeface="Times New Roman" panose="02020603050405020304" pitchFamily="18" charset="0"/>
            </a:endParaRPr>
          </a:p>
          <a:p>
            <a:endParaRPr lang="en-US" sz="2400" dirty="0" smtClean="0">
              <a:cs typeface="Times New Roman" panose="02020603050405020304" pitchFamily="18" charset="0"/>
            </a:endParaRPr>
          </a:p>
          <a:p>
            <a:r>
              <a:rPr lang="en-IN" sz="2400" dirty="0" smtClean="0">
                <a:cs typeface="Times New Roman" panose="02020603050405020304" pitchFamily="18" charset="0"/>
              </a:rPr>
              <a:t>k=positive constant, R=maximum range, n= real positive </a:t>
            </a:r>
            <a:r>
              <a:rPr lang="en-IN" sz="2400" dirty="0" err="1" smtClean="0">
                <a:cs typeface="Times New Roman" panose="02020603050405020304" pitchFamily="18" charset="0"/>
              </a:rPr>
              <a:t>value,d</a:t>
            </a:r>
            <a:r>
              <a:rPr lang="en-IN" sz="2400" dirty="0" smtClean="0">
                <a:cs typeface="Times New Roman" panose="02020603050405020304" pitchFamily="18" charset="0"/>
              </a:rPr>
              <a:t>= distance between MS and BS.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659918"/>
            <a:ext cx="4495800" cy="1571625"/>
          </a:xfrm>
          <a:prstGeom prst="rect">
            <a:avLst/>
          </a:prstGeom>
        </p:spPr>
      </p:pic>
      <p:pic>
        <p:nvPicPr>
          <p:cNvPr id="6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02" y="208363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911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93" y="1732865"/>
            <a:ext cx="9860280" cy="443045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IN" sz="2400" dirty="0" smtClean="0">
                <a:cs typeface="Times New Roman" panose="02020603050405020304" pitchFamily="18" charset="0"/>
              </a:rPr>
              <a:t>In a wireless, multi-user, mobile environment, Base Station antennas must:</a:t>
            </a:r>
          </a:p>
          <a:p>
            <a:pPr algn="just">
              <a:lnSpc>
                <a:spcPct val="100000"/>
              </a:lnSpc>
            </a:pPr>
            <a:endParaRPr lang="en-IN" sz="2400" dirty="0" smtClean="0"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b="1" dirty="0" smtClean="0">
                <a:cs typeface="Times New Roman" panose="02020603050405020304" pitchFamily="18" charset="0"/>
              </a:rPr>
              <a:t> Dynamically steer the signal (beam) to the User Equipment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b="1" dirty="0" smtClean="0">
                <a:cs typeface="Times New Roman" panose="02020603050405020304" pitchFamily="18" charset="0"/>
              </a:rPr>
              <a:t> With a suitable power</a:t>
            </a:r>
          </a:p>
          <a:p>
            <a:pPr lvl="1" algn="just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IN" b="1" dirty="0" smtClean="0">
                <a:cs typeface="Times New Roman" panose="02020603050405020304" pitchFamily="18" charset="0"/>
              </a:rPr>
              <a:t> Based on channel conditions</a:t>
            </a:r>
          </a:p>
          <a:p>
            <a:pPr algn="just">
              <a:lnSpc>
                <a:spcPct val="100000"/>
              </a:lnSpc>
            </a:pPr>
            <a:endParaRPr lang="en-IN" sz="2400" dirty="0"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IN" sz="2400" dirty="0" smtClean="0">
                <a:cs typeface="Times New Roman" panose="02020603050405020304" pitchFamily="18" charset="0"/>
              </a:rPr>
              <a:t>STATEMENT – MATLAB </a:t>
            </a:r>
            <a:r>
              <a:rPr lang="en-US" sz="2400" dirty="0" smtClean="0"/>
              <a:t>implementation of power </a:t>
            </a:r>
            <a:r>
              <a:rPr lang="en-US" sz="2400" dirty="0"/>
              <a:t>allocation and adaptive </a:t>
            </a:r>
            <a:r>
              <a:rPr lang="en-US" sz="2400" dirty="0" smtClean="0"/>
              <a:t>beamforming through a </a:t>
            </a:r>
            <a:r>
              <a:rPr lang="en-US" sz="2400" dirty="0"/>
              <a:t>[UE location, Power required] look-up table based on downlink channel </a:t>
            </a:r>
            <a:r>
              <a:rPr lang="en-US" sz="2400" dirty="0" smtClean="0"/>
              <a:t>conditions and path loss</a:t>
            </a:r>
            <a:endParaRPr lang="en-IN" sz="2400" dirty="0" smtClean="0"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29" y="205587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100872" y="49330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PROBLEM STATEMENT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7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827"/>
          </a:xfrm>
        </p:spPr>
        <p:txBody>
          <a:bodyPr/>
          <a:lstStyle/>
          <a:p>
            <a:pPr algn="ctr"/>
            <a:r>
              <a:rPr lang="en-US" dirty="0" smtClean="0"/>
              <a:t>RESULTS-DBPA</a:t>
            </a:r>
            <a:endParaRPr lang="en-US" dirty="0"/>
          </a:p>
        </p:txBody>
      </p:sp>
      <p:pic>
        <p:nvPicPr>
          <p:cNvPr id="6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" y="2904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1" name="Picture 10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r="24577" b="20658"/>
          <a:stretch/>
        </p:blipFill>
        <p:spPr bwMode="auto">
          <a:xfrm>
            <a:off x="3570739" y="1485834"/>
            <a:ext cx="5102035" cy="42836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24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827"/>
          </a:xfrm>
        </p:spPr>
        <p:txBody>
          <a:bodyPr/>
          <a:lstStyle/>
          <a:p>
            <a:pPr algn="ctr"/>
            <a:r>
              <a:rPr lang="en-US" dirty="0" smtClean="0"/>
              <a:t>RESULTS-DBPA</a:t>
            </a:r>
            <a:endParaRPr lang="en-US" dirty="0"/>
          </a:p>
        </p:txBody>
      </p:sp>
      <p:pic>
        <p:nvPicPr>
          <p:cNvPr id="6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" y="2904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41" y="1385250"/>
            <a:ext cx="400520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4827"/>
          </a:xfrm>
        </p:spPr>
        <p:txBody>
          <a:bodyPr/>
          <a:lstStyle/>
          <a:p>
            <a:pPr algn="ctr"/>
            <a:r>
              <a:rPr lang="en-US" dirty="0" smtClean="0"/>
              <a:t>RESULTS-DBPA</a:t>
            </a:r>
            <a:endParaRPr lang="en-US" dirty="0"/>
          </a:p>
        </p:txBody>
      </p:sp>
      <p:pic>
        <p:nvPicPr>
          <p:cNvPr id="6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" y="2904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414014" y="1599921"/>
            <a:ext cx="5419090" cy="45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4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250"/>
          </a:xfrm>
        </p:spPr>
        <p:txBody>
          <a:bodyPr/>
          <a:lstStyle/>
          <a:p>
            <a:pPr algn="ctr"/>
            <a:r>
              <a:rPr lang="en-US" dirty="0" smtClean="0"/>
              <a:t>RESULTS-DBPA</a:t>
            </a:r>
            <a:endParaRPr lang="en-US" dirty="0"/>
          </a:p>
        </p:txBody>
      </p:sp>
      <p:pic>
        <p:nvPicPr>
          <p:cNvPr id="6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" y="2904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" r="49118"/>
          <a:stretch/>
        </p:blipFill>
        <p:spPr bwMode="auto">
          <a:xfrm>
            <a:off x="3061144" y="1483106"/>
            <a:ext cx="6183440" cy="47805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43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9452"/>
            <a:ext cx="10515600" cy="4931307"/>
          </a:xfrm>
        </p:spPr>
        <p:txBody>
          <a:bodyPr>
            <a:normAutofit fontScale="85000" lnSpcReduction="10000"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INTRODUCTION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LTE PHY MODULATION AND CODING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PILOT-BASED CHANNEL ESTIMATION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POWER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ALLOCATION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ADAPTIVE </a:t>
            </a:r>
            <a:r>
              <a:rPr lang="en-US" sz="3200" dirty="0" smtClean="0">
                <a:cs typeface="Times New Roman" panose="02020603050405020304" pitchFamily="18" charset="0"/>
              </a:rPr>
              <a:t>BEAMFORMING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FUTURE WORK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54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" y="1834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656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02835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468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55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" y="2904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00354" y="5872961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BLOCK DIAGRAM</a:t>
            </a:r>
            <a:endParaRPr lang="en-IN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FEBRUARY 2016</a:t>
            </a:r>
          </a:p>
          <a:p>
            <a:endParaRPr lang="en-US" sz="1400" dirty="0"/>
          </a:p>
        </p:txBody>
      </p:sp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98152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METHODOLOGY</a:t>
            </a:r>
            <a:endParaRPr lang="en-IN" sz="2800" dirty="0"/>
          </a:p>
        </p:txBody>
      </p:sp>
      <p:sp>
        <p:nvSpPr>
          <p:cNvPr id="2" name="Rectangle 1"/>
          <p:cNvSpPr/>
          <p:nvPr/>
        </p:nvSpPr>
        <p:spPr>
          <a:xfrm>
            <a:off x="2296859" y="1682265"/>
            <a:ext cx="7243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400" b="1" u="sng" dirty="0"/>
              <a:t>Adaptive beam-steering from antenna – LMS Algorithm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096253" y="2687038"/>
            <a:ext cx="10051007" cy="2880000"/>
            <a:chOff x="0" y="0"/>
            <a:chExt cx="4953000" cy="1419225"/>
          </a:xfrm>
        </p:grpSpPr>
        <p:cxnSp>
          <p:nvCxnSpPr>
            <p:cNvPr id="16" name="Elbow Connector 15"/>
            <p:cNvCxnSpPr/>
            <p:nvPr/>
          </p:nvCxnSpPr>
          <p:spPr>
            <a:xfrm flipH="1">
              <a:off x="2952750" y="514350"/>
              <a:ext cx="809625" cy="685800"/>
            </a:xfrm>
            <a:prstGeom prst="bentConnector3">
              <a:avLst>
                <a:gd name="adj1" fmla="val 2083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0" y="0"/>
              <a:ext cx="4953000" cy="1419225"/>
              <a:chOff x="0" y="0"/>
              <a:chExt cx="4953000" cy="1419225"/>
            </a:xfrm>
          </p:grpSpPr>
          <p:sp>
            <p:nvSpPr>
              <p:cNvPr id="18" name="Text Box 134"/>
              <p:cNvSpPr txBox="1"/>
              <p:nvPr/>
            </p:nvSpPr>
            <p:spPr>
              <a:xfrm>
                <a:off x="1524000" y="85725"/>
                <a:ext cx="1428750" cy="485775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IN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Variable filter</a:t>
                </a:r>
              </a:p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IN" sz="2400" b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</a:t>
                </a:r>
                <a:r>
                  <a:rPr lang="en-IN" sz="2400" b="1" baseline="-25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endParaRPr lang="en-IN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Text Box 135"/>
              <p:cNvSpPr txBox="1"/>
              <p:nvPr/>
            </p:nvSpPr>
            <p:spPr>
              <a:xfrm>
                <a:off x="1524000" y="942975"/>
                <a:ext cx="1428750" cy="47625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IN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Update</a:t>
                </a:r>
              </a:p>
              <a:p>
                <a:pPr algn="ctr">
                  <a:lnSpc>
                    <a:spcPct val="115000"/>
                  </a:lnSpc>
                  <a:spcAft>
                    <a:spcPts val="0"/>
                  </a:spcAft>
                </a:pPr>
                <a:r>
                  <a:rPr lang="en-IN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Algorithm</a:t>
                </a:r>
              </a:p>
            </p:txBody>
          </p:sp>
          <p:sp>
            <p:nvSpPr>
              <p:cNvPr id="20" name="Text Box 263"/>
              <p:cNvSpPr txBox="1">
                <a:spLocks noChangeAspect="1"/>
              </p:cNvSpPr>
              <p:nvPr/>
            </p:nvSpPr>
            <p:spPr>
              <a:xfrm>
                <a:off x="3552825" y="133350"/>
                <a:ext cx="381000" cy="381000"/>
              </a:xfrm>
              <a:prstGeom prst="ellipse">
                <a:avLst/>
              </a:prstGeom>
              <a:solidFill>
                <a:schemeClr val="lt1"/>
              </a:solidFill>
              <a:ln w="6350">
                <a:solidFill>
                  <a:prstClr val="black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n-IN" sz="2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+</a:t>
                </a:r>
                <a:endParaRPr lang="en-IN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2952750" y="352425"/>
                <a:ext cx="600075" cy="95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3936792" y="342900"/>
                <a:ext cx="600075" cy="95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/>
              <p:nvPr/>
            </p:nvCxnSpPr>
            <p:spPr>
              <a:xfrm>
                <a:off x="714375" y="361950"/>
                <a:ext cx="809625" cy="857250"/>
              </a:xfrm>
              <a:prstGeom prst="bentConnector3">
                <a:avLst>
                  <a:gd name="adj1" fmla="val 2083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447675" y="342900"/>
                <a:ext cx="1080000" cy="95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 Box 281"/>
              <p:cNvSpPr txBox="1"/>
              <p:nvPr/>
            </p:nvSpPr>
            <p:spPr>
              <a:xfrm>
                <a:off x="0" y="180975"/>
                <a:ext cx="447675" cy="32385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x(n)</a:t>
                </a:r>
              </a:p>
            </p:txBody>
          </p:sp>
          <p:sp>
            <p:nvSpPr>
              <p:cNvPr id="26" name="Text Box 284"/>
              <p:cNvSpPr txBox="1"/>
              <p:nvPr/>
            </p:nvSpPr>
            <p:spPr>
              <a:xfrm>
                <a:off x="4505325" y="190500"/>
                <a:ext cx="447675" cy="32385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d(n)</a:t>
                </a:r>
              </a:p>
            </p:txBody>
          </p:sp>
          <p:sp>
            <p:nvSpPr>
              <p:cNvPr id="27" name="Text Box 285"/>
              <p:cNvSpPr txBox="1"/>
              <p:nvPr/>
            </p:nvSpPr>
            <p:spPr>
              <a:xfrm>
                <a:off x="3762375" y="666750"/>
                <a:ext cx="447675" cy="323850"/>
              </a:xfrm>
              <a:prstGeom prst="rect">
                <a:avLst/>
              </a:prstGeom>
              <a:solidFill>
                <a:schemeClr val="lt1"/>
              </a:solidFill>
              <a:ln w="6350">
                <a:solidFill>
                  <a:schemeClr val="bg1"/>
                </a:solidFill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e(n)</a:t>
                </a:r>
              </a:p>
            </p:txBody>
          </p:sp>
          <p:cxnSp>
            <p:nvCxnSpPr>
              <p:cNvPr id="28" name="Straight Arrow Connector 27"/>
              <p:cNvCxnSpPr>
                <a:endCxn id="18" idx="2"/>
              </p:cNvCxnSpPr>
              <p:nvPr/>
            </p:nvCxnSpPr>
            <p:spPr>
              <a:xfrm flipV="1">
                <a:off x="2228850" y="571500"/>
                <a:ext cx="9525" cy="3714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 Box 288"/>
                  <p:cNvSpPr txBox="1"/>
                  <p:nvPr/>
                </p:nvSpPr>
                <p:spPr>
                  <a:xfrm>
                    <a:off x="2333625" y="657225"/>
                    <a:ext cx="514350" cy="257175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schemeClr val="bg1"/>
                    </a:solidFill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IN" sz="24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29" name="Text Box 28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3625" y="657225"/>
                    <a:ext cx="514350" cy="25717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 w="6350">
                    <a:solidFill>
                      <a:schemeClr val="bg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 Box 304"/>
                  <p:cNvSpPr txBox="1"/>
                  <p:nvPr/>
                </p:nvSpPr>
                <p:spPr>
                  <a:xfrm>
                    <a:off x="3000375" y="0"/>
                    <a:ext cx="514350" cy="323850"/>
                  </a:xfrm>
                  <a:prstGeom prst="rect">
                    <a:avLst/>
                  </a:prstGeom>
                  <a:solidFill>
                    <a:schemeClr val="lt1"/>
                  </a:solidFill>
                  <a:ln w="6350">
                    <a:solidFill>
                      <a:schemeClr val="bg1"/>
                    </a:solidFill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IN" sz="24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e>
                          </m:acc>
                          <m:r>
                            <a:rPr lang="en-IN" sz="24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n</m:t>
                          </m:r>
                          <m:r>
                            <a:rPr lang="en-IN" sz="24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2400" dirty="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>
              <p:sp>
                <p:nvSpPr>
                  <p:cNvPr id="30" name="Text Box 3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0375" y="0"/>
                    <a:ext cx="514350" cy="32385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 w="6350">
                    <a:solidFill>
                      <a:schemeClr val="bg1"/>
                    </a:solidFill>
                  </a:ln>
                  <a:effectLst/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856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19" y="3440828"/>
            <a:ext cx="3080214" cy="90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56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19457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26" y="5438426"/>
            <a:ext cx="3600000" cy="3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FEBRUARY 2016</a:t>
            </a:r>
          </a:p>
          <a:p>
            <a:endParaRPr lang="en-US" sz="1400" dirty="0"/>
          </a:p>
        </p:txBody>
      </p:sp>
      <p:pic>
        <p:nvPicPr>
          <p:cNvPr id="15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219457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METHODOLOGY</a:t>
            </a:r>
            <a:endParaRPr lang="en-IN" sz="2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109940" y="1734671"/>
            <a:ext cx="9372003" cy="44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N" sz="2200" b="1" u="sng" dirty="0" smtClean="0">
                <a:latin typeface="+mn-lt"/>
              </a:rPr>
              <a:t>MATHEMATICAL MODELING</a:t>
            </a:r>
          </a:p>
          <a:p>
            <a:endParaRPr lang="en-IN" sz="2200" dirty="0">
              <a:latin typeface="+mn-lt"/>
            </a:endParaRPr>
          </a:p>
          <a:p>
            <a:r>
              <a:rPr lang="en-IN" sz="2200" dirty="0" smtClean="0">
                <a:latin typeface="+mn-lt"/>
              </a:rPr>
              <a:t>ANTENNA ARRAY PATTERN – For n arrays, separated by a uniform distance d, oriented at angle </a:t>
            </a:r>
            <a:r>
              <a:rPr lang="el-GR" sz="2200" dirty="0" smtClean="0">
                <a:latin typeface="+mn-lt"/>
              </a:rPr>
              <a:t>θ</a:t>
            </a:r>
            <a:r>
              <a:rPr lang="en-IN" sz="2200" dirty="0" smtClean="0">
                <a:latin typeface="+mn-lt"/>
              </a:rPr>
              <a:t>, having weights </a:t>
            </a:r>
            <a:r>
              <a:rPr lang="en-IN" sz="2200" dirty="0" err="1" smtClean="0">
                <a:latin typeface="+mn-lt"/>
              </a:rPr>
              <a:t>w</a:t>
            </a:r>
            <a:r>
              <a:rPr lang="en-IN" sz="2200" baseline="-25000" dirty="0" err="1" smtClean="0">
                <a:latin typeface="+mn-lt"/>
              </a:rPr>
              <a:t>n</a:t>
            </a:r>
            <a:r>
              <a:rPr lang="en-IN" sz="2200" dirty="0" smtClean="0">
                <a:latin typeface="+mn-lt"/>
              </a:rPr>
              <a:t>, Array Factor (AF) is given as:</a:t>
            </a:r>
            <a:endParaRPr lang="en-IN" sz="2200" baseline="-25000" dirty="0" smtClean="0">
              <a:latin typeface="+mn-lt"/>
            </a:endParaRPr>
          </a:p>
          <a:p>
            <a:endParaRPr lang="en-IN" sz="2200" baseline="-25000" dirty="0">
              <a:latin typeface="+mn-lt"/>
            </a:endParaRPr>
          </a:p>
          <a:p>
            <a:endParaRPr lang="en-IN" sz="2200" baseline="-25000" dirty="0" smtClean="0">
              <a:latin typeface="+mn-lt"/>
            </a:endParaRPr>
          </a:p>
          <a:p>
            <a:endParaRPr lang="en-IN" sz="2200" baseline="-25000" dirty="0">
              <a:latin typeface="+mn-lt"/>
            </a:endParaRPr>
          </a:p>
          <a:p>
            <a:r>
              <a:rPr lang="en-IN" sz="2200" dirty="0" smtClean="0">
                <a:latin typeface="+mn-lt"/>
              </a:rPr>
              <a:t>BEAMFORMING ALGORITHM – The weights for LMS algorithm is given as:</a:t>
            </a:r>
          </a:p>
        </p:txBody>
      </p:sp>
    </p:spTree>
    <p:extLst>
      <p:ext uri="{BB962C8B-B14F-4D97-AF65-F5344CB8AC3E}">
        <p14:creationId xmlns:p14="http://schemas.microsoft.com/office/powerpoint/2010/main" val="21069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19" y="3440828"/>
            <a:ext cx="3080214" cy="900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57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19457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926" y="5438426"/>
            <a:ext cx="3600000" cy="3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FEBRUARY 2016</a:t>
            </a:r>
          </a:p>
          <a:p>
            <a:endParaRPr lang="en-US" sz="1400" dirty="0"/>
          </a:p>
        </p:txBody>
      </p:sp>
      <p:pic>
        <p:nvPicPr>
          <p:cNvPr id="15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219457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METHODOLOGY</a:t>
            </a:r>
            <a:endParaRPr lang="en-IN" sz="2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109940" y="1734671"/>
            <a:ext cx="9372003" cy="4409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IN" sz="2200" b="1" u="sng" dirty="0" smtClean="0">
                <a:latin typeface="+mn-lt"/>
              </a:rPr>
              <a:t>MATHEMATICAL MODELING</a:t>
            </a:r>
          </a:p>
          <a:p>
            <a:endParaRPr lang="en-IN" sz="2200" dirty="0">
              <a:latin typeface="+mn-lt"/>
            </a:endParaRPr>
          </a:p>
          <a:p>
            <a:r>
              <a:rPr lang="en-IN" sz="2200" dirty="0" smtClean="0">
                <a:latin typeface="+mn-lt"/>
              </a:rPr>
              <a:t>ANTENNA ARRAY PATTERN – For n arrays, separated by a uniform distance d, oriented at angle </a:t>
            </a:r>
            <a:r>
              <a:rPr lang="el-GR" sz="2200" dirty="0" smtClean="0">
                <a:latin typeface="+mn-lt"/>
              </a:rPr>
              <a:t>θ</a:t>
            </a:r>
            <a:r>
              <a:rPr lang="en-IN" sz="2200" dirty="0" smtClean="0">
                <a:latin typeface="+mn-lt"/>
              </a:rPr>
              <a:t>, having weights </a:t>
            </a:r>
            <a:r>
              <a:rPr lang="en-IN" sz="2200" dirty="0" err="1" smtClean="0">
                <a:latin typeface="+mn-lt"/>
              </a:rPr>
              <a:t>w</a:t>
            </a:r>
            <a:r>
              <a:rPr lang="en-IN" sz="2200" baseline="-25000" dirty="0" err="1" smtClean="0">
                <a:latin typeface="+mn-lt"/>
              </a:rPr>
              <a:t>n</a:t>
            </a:r>
            <a:r>
              <a:rPr lang="en-IN" sz="2200" dirty="0" smtClean="0">
                <a:latin typeface="+mn-lt"/>
              </a:rPr>
              <a:t>, Array Factor (AF) is given as:</a:t>
            </a:r>
            <a:endParaRPr lang="en-IN" sz="2200" baseline="-25000" dirty="0" smtClean="0">
              <a:latin typeface="+mn-lt"/>
            </a:endParaRPr>
          </a:p>
          <a:p>
            <a:endParaRPr lang="en-IN" sz="2200" baseline="-25000" dirty="0">
              <a:latin typeface="+mn-lt"/>
            </a:endParaRPr>
          </a:p>
          <a:p>
            <a:endParaRPr lang="en-IN" sz="2200" baseline="-25000" dirty="0" smtClean="0">
              <a:latin typeface="+mn-lt"/>
            </a:endParaRPr>
          </a:p>
          <a:p>
            <a:endParaRPr lang="en-IN" sz="2200" baseline="-25000" dirty="0">
              <a:latin typeface="+mn-lt"/>
            </a:endParaRPr>
          </a:p>
          <a:p>
            <a:r>
              <a:rPr lang="en-IN" sz="2200" dirty="0" smtClean="0">
                <a:latin typeface="+mn-lt"/>
              </a:rPr>
              <a:t>BEAMFORMING ALGORITHM – The weights for LMS algorithm is given as:</a:t>
            </a:r>
          </a:p>
        </p:txBody>
      </p:sp>
    </p:spTree>
    <p:extLst>
      <p:ext uri="{BB962C8B-B14F-4D97-AF65-F5344CB8AC3E}">
        <p14:creationId xmlns:p14="http://schemas.microsoft.com/office/powerpoint/2010/main" val="35345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58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838200" y="298492"/>
            <a:ext cx="10409281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TRANSMISSION MODE 7 – UE BEAMFORMING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811" y="1316350"/>
            <a:ext cx="739005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0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59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393638" y="38784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RESULTS</a:t>
            </a:r>
            <a:endParaRPr lang="en-IN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/>
          <p:cNvSpPr txBox="1">
            <a:spLocks noGrp="1"/>
          </p:cNvSpPr>
          <p:nvPr>
            <p:ph idx="1"/>
          </p:nvPr>
        </p:nvSpPr>
        <p:spPr>
          <a:xfrm>
            <a:off x="972312" y="1483220"/>
            <a:ext cx="10515600" cy="885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sz="2400" dirty="0" smtClean="0"/>
              <a:t>Desired signal arrives at an angle of 45 degrees – MAXIMISE POWER</a:t>
            </a:r>
          </a:p>
          <a:p>
            <a:pPr marL="0" indent="0" algn="ctr">
              <a:buNone/>
            </a:pPr>
            <a:r>
              <a:rPr lang="en-IN" sz="2400" dirty="0" smtClean="0"/>
              <a:t>Interferer signals arrive at 30, 60 degrees – STEER NULLS</a:t>
            </a:r>
            <a:endParaRPr lang="en-IN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106424" y="6079499"/>
            <a:ext cx="1024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POLAR, AMPLITUDE PATTERN </a:t>
            </a:r>
            <a:r>
              <a:rPr lang="en-IN" dirty="0" smtClean="0"/>
              <a:t>OF RECEIVED BEAM – MAXIMA AT 45 DEGREES, NULLS AT 30, 60 DEGREES</a:t>
            </a:r>
          </a:p>
        </p:txBody>
      </p:sp>
      <p:pic>
        <p:nvPicPr>
          <p:cNvPr id="17" name="Picture 1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5631" r="33469" b="28794"/>
          <a:stretch/>
        </p:blipFill>
        <p:spPr bwMode="auto">
          <a:xfrm>
            <a:off x="1913165" y="2579621"/>
            <a:ext cx="3428604" cy="32812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" t="1920" r="24791" b="21668"/>
          <a:stretch/>
        </p:blipFill>
        <p:spPr bwMode="auto">
          <a:xfrm>
            <a:off x="6307010" y="2645442"/>
            <a:ext cx="4053142" cy="31454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670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991"/>
            <a:ext cx="10515600" cy="420378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dirty="0" smtClean="0"/>
              <a:t>Understanding of LTE-PHY and enabling technologies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Recreate modules that implement Modulation and Coding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Pilot-based OFDM Channel Estimation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Path Loss calculation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Distance Based Power allocation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Adaptive beam-steering through antenna array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3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43691" y="40977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OBJECTIVES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3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60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86" y="2904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9529" y="5686947"/>
            <a:ext cx="10497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 smtClean="0"/>
              <a:t>SAME DIRECTIONAL VALUES WITH NUMBER OF ANTENNAS INCREASED FROM 5 TO 10</a:t>
            </a:r>
            <a:endParaRPr lang="en-IN" sz="2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5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009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1393638" y="38784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400" b="1" dirty="0" smtClean="0"/>
              <a:t>RESULTS</a:t>
            </a:r>
            <a:endParaRPr lang="en-IN" sz="4400" b="1" dirty="0"/>
          </a:p>
        </p:txBody>
      </p:sp>
      <p:pic>
        <p:nvPicPr>
          <p:cNvPr id="12" name="Picture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1" t="3806" r="33469" b="26628"/>
          <a:stretch/>
        </p:blipFill>
        <p:spPr bwMode="auto">
          <a:xfrm>
            <a:off x="1601914" y="1429919"/>
            <a:ext cx="3884486" cy="39405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r="24394" b="19624"/>
          <a:stretch/>
        </p:blipFill>
        <p:spPr bwMode="auto">
          <a:xfrm>
            <a:off x="5933444" y="1448537"/>
            <a:ext cx="4864917" cy="38999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66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6855"/>
            <a:ext cx="10515600" cy="4323904"/>
          </a:xfrm>
        </p:spPr>
        <p:txBody>
          <a:bodyPr>
            <a:normAutofit fontScale="92500" lnSpcReduction="20000"/>
          </a:bodyPr>
          <a:lstStyle/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INTRODUCTION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LTE PHY MODULATION AND CODING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PILOT-BASED CHANNEL ESTIMATION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POWER ALLOCATION, ADAPTIVE BEAMFORMING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cs typeface="Times New Roman" panose="02020603050405020304" pitchFamily="18" charset="0"/>
              </a:rPr>
              <a:t>FUTURE WORK</a:t>
            </a:r>
          </a:p>
          <a:p>
            <a:pPr lvl="0" algn="just">
              <a:lnSpc>
                <a:spcPct val="150000"/>
              </a:lnSpc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61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4" y="1834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4656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7157" y="6502835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7269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131" y="260694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		</a:t>
            </a:r>
            <a:r>
              <a:rPr lang="en-IN" sz="4800" b="1" dirty="0" smtClean="0"/>
              <a:t>FUTURE </a:t>
            </a:r>
            <a:r>
              <a:rPr lang="en-IN" sz="4800" b="1" dirty="0" smtClean="0"/>
              <a:t>SCOPE – AT WIPRO</a:t>
            </a:r>
            <a:endParaRPr lang="en-IN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9848" y="1743700"/>
            <a:ext cx="10500424" cy="4602235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IN" dirty="0" smtClean="0"/>
              <a:t>IMPLEMENTATION OF </a:t>
            </a:r>
            <a:r>
              <a:rPr lang="en-IN" dirty="0" smtClean="0"/>
              <a:t>MIMO, LINK ADAPTATION </a:t>
            </a:r>
            <a:r>
              <a:rPr lang="en-IN" dirty="0" smtClean="0"/>
              <a:t>ALGORITHMS</a:t>
            </a:r>
          </a:p>
          <a:p>
            <a:pPr>
              <a:lnSpc>
                <a:spcPct val="170000"/>
              </a:lnSpc>
            </a:pPr>
            <a:r>
              <a:rPr lang="en-IN" dirty="0" smtClean="0"/>
              <a:t>CHANNEL-DEPENDENT SCHEDULING</a:t>
            </a:r>
            <a:endParaRPr lang="en-IN" dirty="0" smtClean="0"/>
          </a:p>
          <a:p>
            <a:pPr>
              <a:lnSpc>
                <a:spcPct val="170000"/>
              </a:lnSpc>
            </a:pPr>
            <a:r>
              <a:rPr lang="en-IN" dirty="0" smtClean="0"/>
              <a:t>CONVERSION OF MATLAB CODE TO C</a:t>
            </a:r>
          </a:p>
          <a:p>
            <a:pPr>
              <a:lnSpc>
                <a:spcPct val="170000"/>
              </a:lnSpc>
            </a:pPr>
            <a:r>
              <a:rPr lang="en-IN" dirty="0" smtClean="0"/>
              <a:t>IMPLEMENTATION ON TI DSP BOARD</a:t>
            </a:r>
          </a:p>
          <a:p>
            <a:pPr>
              <a:lnSpc>
                <a:spcPct val="170000"/>
              </a:lnSpc>
            </a:pPr>
            <a:r>
              <a:rPr lang="en-IN" dirty="0"/>
              <a:t>DEVELOP RELATION MATRIX BETWEEN PHYSICAL, LOGICAL ANTENNA</a:t>
            </a:r>
          </a:p>
          <a:p>
            <a:pPr>
              <a:lnSpc>
                <a:spcPct val="170000"/>
              </a:lnSpc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62</a:t>
            </a:fld>
            <a:endParaRPr lang="en-IN"/>
          </a:p>
        </p:txBody>
      </p:sp>
      <p:pic>
        <p:nvPicPr>
          <p:cNvPr id="8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9" y="2606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1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921" y="192025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2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131" y="260694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 smtClean="0"/>
              <a:t>		REFERENCES</a:t>
            </a:r>
            <a:endParaRPr lang="en-IN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9847" y="1661224"/>
            <a:ext cx="10015793" cy="4803584"/>
          </a:xfrm>
        </p:spPr>
        <p:txBody>
          <a:bodyPr>
            <a:noAutofit/>
          </a:bodyPr>
          <a:lstStyle/>
          <a:p>
            <a:pPr marL="342900" lvl="0" indent="-342900" algn="just">
              <a:buFont typeface="+mj-lt"/>
              <a:buAutoNum type="arabicPeriod"/>
            </a:pPr>
            <a:r>
              <a:rPr lang="en-US" sz="1600" dirty="0"/>
              <a:t>H. </a:t>
            </a:r>
            <a:r>
              <a:rPr lang="en-US" sz="1600" dirty="0" err="1"/>
              <a:t>Zarrinkoub</a:t>
            </a:r>
            <a:r>
              <a:rPr lang="en-US" sz="1600" dirty="0"/>
              <a:t>, “Understanding LTE with MATLAB: From mathematical modeling to simulation and prototyping”. John Wiley &amp; Sons, 2014. ISBN: 978-1-1184-4341-5</a:t>
            </a:r>
            <a:r>
              <a:rPr lang="en-US" sz="1600" dirty="0" smtClean="0"/>
              <a:t>.</a:t>
            </a:r>
            <a:endParaRPr lang="en-IN" sz="16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/>
              <a:t>J. W. Mink, H. S. Hwang, C. W. Hicks, T. W. </a:t>
            </a:r>
            <a:r>
              <a:rPr lang="en-US" sz="1600" dirty="0" err="1"/>
              <a:t>Nuteson</a:t>
            </a:r>
            <a:r>
              <a:rPr lang="en-US" sz="1600" dirty="0"/>
              <a:t>, M. B. Steer, J. Harvey</a:t>
            </a:r>
            <a:r>
              <a:rPr lang="en-US" sz="1600" dirty="0" smtClean="0"/>
              <a:t>, </a:t>
            </a:r>
            <a:r>
              <a:rPr lang="en-US" sz="1600" dirty="0"/>
              <a:t>“Spatial power combining for two dimensional structures” Millimeter Waves, 1997 Topical Symposium on,1997,pp. 133-136.</a:t>
            </a:r>
            <a:endParaRPr lang="en-IN" sz="16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/>
              <a:t>B. L. Ng, Y. Kim, J. Lee, Y. Li, Y. H. Nam, J. Zhang, K. </a:t>
            </a:r>
            <a:r>
              <a:rPr lang="en-US" sz="1600" dirty="0" err="1"/>
              <a:t>Sayana</a:t>
            </a:r>
            <a:r>
              <a:rPr lang="en-US" sz="1600" dirty="0"/>
              <a:t>, “Fulfilling the promise of massive MIMO with 2D active antenna array”, IEEE </a:t>
            </a:r>
            <a:r>
              <a:rPr lang="en-US" sz="1600" dirty="0" err="1"/>
              <a:t>Globecom</a:t>
            </a:r>
            <a:r>
              <a:rPr lang="en-US" sz="1600" dirty="0"/>
              <a:t> Workshops, pp. 691-696, 2012.</a:t>
            </a:r>
            <a:endParaRPr lang="en-IN" sz="16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/>
              <a:t>Y. Zhu, Y.  L. Liu, A. Wang, K. </a:t>
            </a:r>
            <a:r>
              <a:rPr lang="en-US" sz="1600" dirty="0" err="1"/>
              <a:t>Sayana</a:t>
            </a:r>
            <a:r>
              <a:rPr lang="en-US" sz="1600" dirty="0"/>
              <a:t>, J. C. Zhang, “</a:t>
            </a:r>
            <a:r>
              <a:rPr lang="en-US" sz="1600" dirty="0" err="1"/>
              <a:t>DoA</a:t>
            </a:r>
            <a:r>
              <a:rPr lang="en-US" sz="1600" dirty="0"/>
              <a:t> estimation and capacity analysis for 2D active massive MIMO </a:t>
            </a:r>
            <a:r>
              <a:rPr lang="en-US" sz="1600" dirty="0" err="1"/>
              <a:t>systems”,IEEE</a:t>
            </a:r>
            <a:r>
              <a:rPr lang="en-US" sz="1600" dirty="0"/>
              <a:t> International Conference on Communications (ICC),pp. 4630-4634,2013.</a:t>
            </a:r>
            <a:endParaRPr lang="en-IN" sz="16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/>
              <a:t>Y. Hashimoto, Y. </a:t>
            </a:r>
            <a:r>
              <a:rPr lang="en-US" sz="1600" dirty="0" err="1"/>
              <a:t>Fujino</a:t>
            </a:r>
            <a:r>
              <a:rPr lang="en-US" sz="1600" dirty="0"/>
              <a:t>, Y. </a:t>
            </a:r>
            <a:r>
              <a:rPr lang="en-US" sz="1600" dirty="0" err="1"/>
              <a:t>Kuwahara</a:t>
            </a:r>
            <a:r>
              <a:rPr lang="en-US" sz="1600" dirty="0"/>
              <a:t>, “Orthogonal coding for the pilot symbol of MMSE adaptive antenna for W-CDMA reverse link”, IEEE Region 10 Conference, Vol. 1,pp. 499-502,2004.</a:t>
            </a:r>
            <a:endParaRPr lang="en-IN" sz="16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/>
              <a:t>A. Seeger, M. </a:t>
            </a:r>
            <a:r>
              <a:rPr lang="en-US" sz="1600" dirty="0" err="1"/>
              <a:t>Sikora</a:t>
            </a:r>
            <a:r>
              <a:rPr lang="en-US" sz="1600" dirty="0"/>
              <a:t>, W. </a:t>
            </a:r>
            <a:r>
              <a:rPr lang="en-US" sz="1600" dirty="0" err="1"/>
              <a:t>Utschick</a:t>
            </a:r>
            <a:r>
              <a:rPr lang="en-US" sz="1600" dirty="0"/>
              <a:t>, ” Antenna weight verification for closed-loop downlink Eigen beam forming”, Global Telecommunications Conference, GLOBECOM '02. IEEE, Vol. 1, pp. 982-986, 2002.</a:t>
            </a:r>
            <a:endParaRPr lang="en-IN" sz="16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/>
              <a:t>S. Nagaraj, </a:t>
            </a:r>
            <a:r>
              <a:rPr lang="en-US" sz="1600" dirty="0" err="1"/>
              <a:t>Yih</a:t>
            </a:r>
            <a:r>
              <a:rPr lang="en-US" sz="1600" dirty="0"/>
              <a:t>-Fang Huang, “Multiple antenna transmission with channel state information: a low-rate feedback approach”, IEEE Signal Processing Letters, Vol. 11, pp. 573-576, 2004.</a:t>
            </a:r>
            <a:endParaRPr lang="en-IN" sz="1600" dirty="0"/>
          </a:p>
          <a:p>
            <a:pPr marL="342900" lvl="0" indent="-342900" algn="just">
              <a:buFont typeface="+mj-lt"/>
              <a:buAutoNum type="arabicPeriod"/>
            </a:pPr>
            <a:r>
              <a:rPr lang="en-US" sz="1600" dirty="0"/>
              <a:t>A. </a:t>
            </a:r>
            <a:r>
              <a:rPr lang="en-US" sz="1600" dirty="0" err="1"/>
              <a:t>Maaref</a:t>
            </a:r>
            <a:r>
              <a:rPr lang="en-US" sz="1600" dirty="0"/>
              <a:t>, S. </a:t>
            </a:r>
            <a:r>
              <a:rPr lang="en-US" sz="1600" dirty="0" err="1"/>
              <a:t>Aissa</a:t>
            </a:r>
            <a:r>
              <a:rPr lang="en-US" sz="1600" dirty="0"/>
              <a:t>, “Generalized Performance Analysis of Adaptive PSAM-Based Transmit-Beamforming for Wireless MIMO systems”, IEEE 63rd Vehicular Technology Conference, Vol. 5,”pp. 2578-2582, 2006</a:t>
            </a:r>
            <a:r>
              <a:rPr lang="en-US" sz="1600" dirty="0" smtClean="0"/>
              <a:t>.</a:t>
            </a:r>
          </a:p>
          <a:p>
            <a:pPr marL="342900" lvl="0" indent="-342900" algn="just">
              <a:buFont typeface="+mj-lt"/>
              <a:buAutoNum type="arabicPeriod"/>
            </a:pPr>
            <a:endParaRPr lang="en-IN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63</a:t>
            </a:fld>
            <a:endParaRPr lang="en-IN"/>
          </a:p>
        </p:txBody>
      </p:sp>
      <p:pic>
        <p:nvPicPr>
          <p:cNvPr id="8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9" y="26069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1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2921" y="192025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70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131" y="260694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 smtClean="0"/>
              <a:t>		REFERENCES</a:t>
            </a:r>
            <a:endParaRPr lang="en-IN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50" y="1678209"/>
            <a:ext cx="10060686" cy="4695354"/>
          </a:xfrm>
        </p:spPr>
        <p:txBody>
          <a:bodyPr>
            <a:noAutofit/>
          </a:bodyPr>
          <a:lstStyle/>
          <a:p>
            <a:pPr marL="342900" lvl="0" indent="-342900" algn="just">
              <a:buFont typeface="+mj-lt"/>
              <a:buAutoNum type="arabicPeriod" startAt="9"/>
            </a:pPr>
            <a:r>
              <a:rPr lang="en-IN" sz="1600" dirty="0"/>
              <a:t>Gang </a:t>
            </a:r>
            <a:r>
              <a:rPr lang="en-IN" sz="1600" dirty="0" err="1"/>
              <a:t>Jin</a:t>
            </a:r>
            <a:r>
              <a:rPr lang="en-IN" sz="1600" dirty="0"/>
              <a:t>, </a:t>
            </a:r>
            <a:r>
              <a:rPr lang="en-IN" sz="1600" dirty="0" err="1"/>
              <a:t>Yanjun</a:t>
            </a:r>
            <a:r>
              <a:rPr lang="en-IN" sz="1600" dirty="0"/>
              <a:t> Hu, “A Novel Channel Estimation based on Pilot-Aided in LTE Downlink Systems”, Seventh International Symposium on Computational Intelligence and Design (ISCID) “, Vol. 2, pp. 424-428, 2014.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en-IN" sz="1600" dirty="0" err="1"/>
              <a:t>Tareq</a:t>
            </a:r>
            <a:r>
              <a:rPr lang="en-IN" sz="1600" dirty="0"/>
              <a:t> Y. Al-</a:t>
            </a:r>
            <a:r>
              <a:rPr lang="en-IN" sz="1600" dirty="0" err="1"/>
              <a:t>Naffouri</a:t>
            </a:r>
            <a:r>
              <a:rPr lang="en-IN" sz="1600" dirty="0"/>
              <a:t>, K. M. </a:t>
            </a:r>
            <a:r>
              <a:rPr lang="en-IN" sz="1600" dirty="0" err="1"/>
              <a:t>Zahidul</a:t>
            </a:r>
            <a:r>
              <a:rPr lang="en-IN" sz="1600" dirty="0"/>
              <a:t> Islam, </a:t>
            </a:r>
            <a:r>
              <a:rPr lang="en-IN" sz="1600" dirty="0" err="1"/>
              <a:t>Naofal</a:t>
            </a:r>
            <a:r>
              <a:rPr lang="en-IN" sz="1600" dirty="0"/>
              <a:t> Al-</a:t>
            </a:r>
            <a:r>
              <a:rPr lang="en-IN" sz="1600" dirty="0" err="1"/>
              <a:t>Dhahir</a:t>
            </a:r>
            <a:r>
              <a:rPr lang="en-IN" sz="1600" dirty="0"/>
              <a:t>, </a:t>
            </a:r>
            <a:r>
              <a:rPr lang="en-IN" sz="1600" dirty="0" err="1"/>
              <a:t>Sili</a:t>
            </a:r>
            <a:r>
              <a:rPr lang="en-IN" sz="1600" dirty="0"/>
              <a:t> Lu, “A Model Reduction Approach for OFDM Channel estimation Under High Mobility Conditions” ,vol. 58,pp. 2181-2193, 2010.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en-IN" sz="1600" dirty="0"/>
              <a:t>Yang Qin, Bing Hui, </a:t>
            </a:r>
            <a:r>
              <a:rPr lang="en-IN" sz="1600" dirty="0" err="1"/>
              <a:t>KyungHi</a:t>
            </a:r>
            <a:r>
              <a:rPr lang="en-IN" sz="1600" dirty="0"/>
              <a:t> Chang, “Performance and complexity evaluation of pilot-based channel estimation algorithms for 3GPP LTE downlink”, Second International Conference on Ubiquitous and Future Networks (ICUFN), pp. 218-221, 2010.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en-IN" sz="1600" dirty="0"/>
              <a:t>Johanna </a:t>
            </a:r>
            <a:r>
              <a:rPr lang="en-IN" sz="1600" dirty="0" err="1"/>
              <a:t>Ketonen</a:t>
            </a:r>
            <a:r>
              <a:rPr lang="en-IN" sz="1600" dirty="0"/>
              <a:t>, Markku </a:t>
            </a:r>
            <a:r>
              <a:rPr lang="en-IN" sz="1600" dirty="0" err="1"/>
              <a:t>Juntti</a:t>
            </a:r>
            <a:r>
              <a:rPr lang="en-IN" sz="1600" dirty="0"/>
              <a:t>, </a:t>
            </a:r>
            <a:r>
              <a:rPr lang="en-IN" sz="1600" dirty="0" err="1"/>
              <a:t>Jari</a:t>
            </a:r>
            <a:r>
              <a:rPr lang="en-IN" sz="1600" dirty="0"/>
              <a:t> </a:t>
            </a:r>
            <a:r>
              <a:rPr lang="en-IN" sz="1600" dirty="0" err="1"/>
              <a:t>Ylioinas</a:t>
            </a:r>
            <a:r>
              <a:rPr lang="en-IN" sz="1600" dirty="0"/>
              <a:t>, Joseph R. </a:t>
            </a:r>
            <a:r>
              <a:rPr lang="en-IN" sz="1600" dirty="0" err="1"/>
              <a:t>Cavallaro</a:t>
            </a:r>
            <a:r>
              <a:rPr lang="en-IN" sz="1600" dirty="0"/>
              <a:t>, “Implementation of LS, MMSE and SAGE channel estimators for mobile MIMO-OFDM”, Conference Record of the Forty Sixth Asilomar Conference on Signals, Systems and Computers (ASILOMAR), pp. 1092-1096, 2012.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en-IN" sz="1600" dirty="0" err="1"/>
              <a:t>Meilong</a:t>
            </a:r>
            <a:r>
              <a:rPr lang="en-IN" sz="1600" dirty="0"/>
              <a:t> Jiang, </a:t>
            </a:r>
            <a:r>
              <a:rPr lang="en-IN" sz="1600" dirty="0" err="1"/>
              <a:t>Guosen</a:t>
            </a:r>
            <a:r>
              <a:rPr lang="en-IN" sz="1600" dirty="0"/>
              <a:t> Yue, Narayan Prasad, </a:t>
            </a:r>
            <a:r>
              <a:rPr lang="en-IN" sz="1600" dirty="0" err="1"/>
              <a:t>Sampath</a:t>
            </a:r>
            <a:r>
              <a:rPr lang="en-IN" sz="1600" dirty="0"/>
              <a:t> </a:t>
            </a:r>
            <a:r>
              <a:rPr lang="en-IN" sz="1600" dirty="0" err="1"/>
              <a:t>Rangarajan</a:t>
            </a:r>
            <a:r>
              <a:rPr lang="en-IN" sz="1600" dirty="0"/>
              <a:t>, “Enhanced DFT-Based Channel Estimation for LTE Uplink”, Vehicular Technology Conference (VTC Spring), IEEE 75th,pp. 1-5,2012.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en-IN" sz="1600" dirty="0" err="1"/>
              <a:t>Fanghua</a:t>
            </a:r>
            <a:r>
              <a:rPr lang="en-IN" sz="1600" dirty="0"/>
              <a:t> </a:t>
            </a:r>
            <a:r>
              <a:rPr lang="en-IN" sz="1600" dirty="0" err="1"/>
              <a:t>Weng</a:t>
            </a:r>
            <a:r>
              <a:rPr lang="en-IN" sz="1600" dirty="0"/>
              <a:t>, </a:t>
            </a:r>
            <a:r>
              <a:rPr lang="en-IN" sz="1600" dirty="0" err="1"/>
              <a:t>Changchuan</a:t>
            </a:r>
            <a:r>
              <a:rPr lang="en-IN" sz="1600" dirty="0"/>
              <a:t> Yin, Tao Luo, “Channel estimation for the downlink of 3GPP-LTE systems”, 2nd IEEE International Conference on Network Infrastructure and Digital Content, pp. 1042-1046, 2010.</a:t>
            </a:r>
          </a:p>
          <a:p>
            <a:pPr marL="342900" lvl="0" indent="-342900" algn="just">
              <a:buFont typeface="+mj-lt"/>
              <a:buAutoNum type="arabicPeriod" startAt="9"/>
            </a:pPr>
            <a:r>
              <a:rPr lang="en-IN" sz="1600" dirty="0"/>
              <a:t>Won Jun Hwang, Jun </a:t>
            </a:r>
            <a:r>
              <a:rPr lang="en-IN" sz="1600" dirty="0" err="1"/>
              <a:t>Hee</a:t>
            </a:r>
            <a:r>
              <a:rPr lang="en-IN" sz="1600" dirty="0"/>
              <a:t> Jang, </a:t>
            </a:r>
            <a:r>
              <a:rPr lang="en-IN" sz="1600" dirty="0" err="1"/>
              <a:t>Hyung</a:t>
            </a:r>
            <a:r>
              <a:rPr lang="en-IN" sz="1600" dirty="0"/>
              <a:t> </a:t>
            </a:r>
            <a:r>
              <a:rPr lang="en-IN" sz="1600" dirty="0" err="1"/>
              <a:t>Jin</a:t>
            </a:r>
            <a:r>
              <a:rPr lang="en-IN" sz="1600" dirty="0"/>
              <a:t> Choi, “An enhanced channel estimation method for MU-MIMO based LTE-Advanced system” ,The 17th Asia Pacific Conference on Communications, pp. 163-167, 2011.</a:t>
            </a:r>
          </a:p>
          <a:p>
            <a:pPr marL="342900" lvl="0" indent="-342900" algn="just">
              <a:buFont typeface="+mj-lt"/>
              <a:buAutoNum type="arabicPeriod" startAt="9"/>
            </a:pPr>
            <a:endParaRPr lang="en-IN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64</a:t>
            </a:fld>
            <a:endParaRPr lang="en-IN"/>
          </a:p>
        </p:txBody>
      </p:sp>
      <p:pic>
        <p:nvPicPr>
          <p:cNvPr id="8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9" y="361755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1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777" y="20116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76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131" y="260694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 smtClean="0"/>
              <a:t>		REFERENCES</a:t>
            </a:r>
            <a:endParaRPr lang="en-IN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50" y="1678209"/>
            <a:ext cx="10106406" cy="4695354"/>
          </a:xfrm>
        </p:spPr>
        <p:txBody>
          <a:bodyPr>
            <a:noAutofit/>
          </a:bodyPr>
          <a:lstStyle/>
          <a:p>
            <a:pPr marL="342900" lvl="0" indent="-342900" algn="just">
              <a:buFont typeface="+mj-lt"/>
              <a:buAutoNum type="arabicPeriod" startAt="16"/>
            </a:pPr>
            <a:r>
              <a:rPr lang="en-IN" sz="1600" dirty="0" smtClean="0"/>
              <a:t>Wei </a:t>
            </a:r>
            <a:r>
              <a:rPr lang="en-IN" sz="1600" dirty="0" err="1"/>
              <a:t>Guo</a:t>
            </a:r>
            <a:r>
              <a:rPr lang="en-IN" sz="1600" dirty="0"/>
              <a:t>, </a:t>
            </a:r>
            <a:r>
              <a:rPr lang="en-IN" sz="1600" dirty="0" err="1"/>
              <a:t>Guojin</a:t>
            </a:r>
            <a:r>
              <a:rPr lang="en-IN" sz="1600" dirty="0"/>
              <a:t> Li, “Study on channel estimation of Long Term Evolution”, IEEE 3rd International Conference on Communication Software and Networks (ICCSN), pp.367 – 369, 2011.</a:t>
            </a:r>
          </a:p>
          <a:p>
            <a:pPr marL="342900" lvl="0" indent="-342900" algn="just">
              <a:buFont typeface="+mj-lt"/>
              <a:buAutoNum type="arabicPeriod" startAt="16"/>
            </a:pPr>
            <a:r>
              <a:rPr lang="en-IN" sz="1600" dirty="0" smtClean="0"/>
              <a:t>Manda </a:t>
            </a:r>
            <a:r>
              <a:rPr lang="en-IN" sz="1600" dirty="0" err="1"/>
              <a:t>Rajarao</a:t>
            </a:r>
            <a:r>
              <a:rPr lang="en-IN" sz="1600" dirty="0"/>
              <a:t>, R V Raja Kumar, </a:t>
            </a:r>
            <a:r>
              <a:rPr lang="en-IN" sz="1600" dirty="0" err="1"/>
              <a:t>Divya</a:t>
            </a:r>
            <a:r>
              <a:rPr lang="en-IN" sz="1600" dirty="0"/>
              <a:t> </a:t>
            </a:r>
            <a:r>
              <a:rPr lang="en-IN" sz="1600" dirty="0" err="1"/>
              <a:t>Madhuri</a:t>
            </a:r>
            <a:r>
              <a:rPr lang="en-IN" sz="1600" dirty="0"/>
              <a:t>, </a:t>
            </a:r>
            <a:r>
              <a:rPr lang="en-IN" sz="1600" dirty="0" err="1"/>
              <a:t>Madhavi</a:t>
            </a:r>
            <a:r>
              <a:rPr lang="en-IN" sz="1600" dirty="0"/>
              <a:t> </a:t>
            </a:r>
            <a:r>
              <a:rPr lang="en-IN" sz="1600" dirty="0" err="1"/>
              <a:t>Latha</a:t>
            </a:r>
            <a:r>
              <a:rPr lang="en-IN" sz="1600" dirty="0"/>
              <a:t>, “Efficient channel estimation technique for LTE air interface”, Asia Pacific Conference on Postgraduate Research in microelectronics and electronics”, pp. 214-219, 2012</a:t>
            </a:r>
          </a:p>
          <a:p>
            <a:pPr marL="342900" lvl="0" indent="-342900" algn="just">
              <a:buFont typeface="+mj-lt"/>
              <a:buAutoNum type="arabicPeriod" startAt="16"/>
            </a:pPr>
            <a:r>
              <a:rPr lang="en-IN" sz="1600" dirty="0" smtClean="0"/>
              <a:t>Sung-</a:t>
            </a:r>
            <a:r>
              <a:rPr lang="en-IN" sz="1600" dirty="0" err="1" smtClean="0"/>
              <a:t>Hyuk</a:t>
            </a:r>
            <a:r>
              <a:rPr lang="en-IN" sz="1600" dirty="0" smtClean="0"/>
              <a:t> </a:t>
            </a:r>
            <a:r>
              <a:rPr lang="en-IN" sz="1600" dirty="0"/>
              <a:t>Shin, Chang-Soo Koo, D. </a:t>
            </a:r>
            <a:r>
              <a:rPr lang="en-IN" sz="1600" dirty="0" err="1"/>
              <a:t>Grieco</a:t>
            </a:r>
            <a:r>
              <a:rPr lang="en-IN" sz="1600" dirty="0"/>
              <a:t>, A. </a:t>
            </a:r>
            <a:r>
              <a:rPr lang="en-IN" sz="1600" dirty="0" err="1"/>
              <a:t>Zeira</a:t>
            </a:r>
            <a:r>
              <a:rPr lang="en-IN" sz="1600" dirty="0"/>
              <a:t>, “</a:t>
            </a:r>
            <a:r>
              <a:rPr lang="en-IN" sz="1600" dirty="0" err="1"/>
              <a:t>Pathloss</a:t>
            </a:r>
            <a:r>
              <a:rPr lang="en-IN" sz="1600" dirty="0"/>
              <a:t>-aided closed loop transmit power control for 3G UTRA TDD”, The 57th IEEE </a:t>
            </a:r>
            <a:r>
              <a:rPr lang="en-IN" sz="1600" dirty="0" err="1"/>
              <a:t>Semiannual</a:t>
            </a:r>
            <a:r>
              <a:rPr lang="en-IN" sz="1600" dirty="0"/>
              <a:t> Vehicular Technology Conference, VTC 2003-Spring,Vol. 4,pp. 2226-2230,2003.</a:t>
            </a:r>
          </a:p>
          <a:p>
            <a:pPr marL="342900" lvl="0" indent="-342900" algn="just">
              <a:buFont typeface="+mj-lt"/>
              <a:buAutoNum type="arabicPeriod" startAt="16"/>
            </a:pPr>
            <a:r>
              <a:rPr lang="en-IN" sz="1600" dirty="0" smtClean="0"/>
              <a:t>Bilal </a:t>
            </a:r>
            <a:r>
              <a:rPr lang="en-IN" sz="1600" dirty="0"/>
              <a:t>Muhammad, Abbas Mohammed, “Uplink closed loop power control for LTE system”, 6th International Conference on Emerging Technologies (ICET), pp. 88-93, 2010.</a:t>
            </a:r>
          </a:p>
          <a:p>
            <a:pPr marL="342900" lvl="0" indent="-342900" algn="just">
              <a:buFont typeface="+mj-lt"/>
              <a:buAutoNum type="arabicPeriod" startAt="16"/>
            </a:pPr>
            <a:r>
              <a:rPr lang="en-IN" sz="1600" dirty="0" smtClean="0"/>
              <a:t>Manda </a:t>
            </a:r>
            <a:r>
              <a:rPr lang="en-IN" sz="1600" dirty="0" err="1"/>
              <a:t>Rajarao</a:t>
            </a:r>
            <a:r>
              <a:rPr lang="en-IN" sz="1600" dirty="0"/>
              <a:t>, R V Raja Kumar, </a:t>
            </a:r>
            <a:r>
              <a:rPr lang="en-IN" sz="1600" dirty="0" err="1"/>
              <a:t>Divya</a:t>
            </a:r>
            <a:r>
              <a:rPr lang="en-IN" sz="1600" dirty="0"/>
              <a:t> </a:t>
            </a:r>
            <a:r>
              <a:rPr lang="en-IN" sz="1600" dirty="0" err="1"/>
              <a:t>Madhuri</a:t>
            </a:r>
            <a:r>
              <a:rPr lang="en-IN" sz="1600" dirty="0"/>
              <a:t>, </a:t>
            </a:r>
            <a:r>
              <a:rPr lang="en-IN" sz="1600" dirty="0" err="1"/>
              <a:t>Madhavi</a:t>
            </a:r>
            <a:r>
              <a:rPr lang="en-IN" sz="1600" dirty="0"/>
              <a:t> </a:t>
            </a:r>
            <a:r>
              <a:rPr lang="en-IN" sz="1600" dirty="0" err="1"/>
              <a:t>Latha</a:t>
            </a:r>
            <a:r>
              <a:rPr lang="en-IN" sz="1600" dirty="0"/>
              <a:t>, “Efficient channel estimation technique for LTE air interface”, Asia Pacific Conference on Postgraduate Research in microelectronics and electronics ,pp. 214-219, 2012.</a:t>
            </a:r>
          </a:p>
          <a:p>
            <a:pPr marL="342900" lvl="0" indent="-342900" algn="just">
              <a:buFont typeface="+mj-lt"/>
              <a:buAutoNum type="arabicPeriod" startAt="16"/>
            </a:pPr>
            <a:r>
              <a:rPr lang="en-IN" sz="1600" dirty="0" smtClean="0"/>
              <a:t>Sung-</a:t>
            </a:r>
            <a:r>
              <a:rPr lang="en-IN" sz="1600" dirty="0" err="1" smtClean="0"/>
              <a:t>Hyuk</a:t>
            </a:r>
            <a:r>
              <a:rPr lang="en-IN" sz="1600" dirty="0" smtClean="0"/>
              <a:t> </a:t>
            </a:r>
            <a:r>
              <a:rPr lang="en-IN" sz="1600" dirty="0"/>
              <a:t>Shin, Chang-Soo Koo, D. </a:t>
            </a:r>
            <a:r>
              <a:rPr lang="en-IN" sz="1600" dirty="0" err="1"/>
              <a:t>Grieco</a:t>
            </a:r>
            <a:r>
              <a:rPr lang="en-IN" sz="1600" dirty="0"/>
              <a:t>, A. </a:t>
            </a:r>
            <a:r>
              <a:rPr lang="en-IN" sz="1600" dirty="0" err="1"/>
              <a:t>Zeira</a:t>
            </a:r>
            <a:r>
              <a:rPr lang="en-IN" sz="1600" dirty="0"/>
              <a:t>, “</a:t>
            </a:r>
            <a:r>
              <a:rPr lang="en-IN" sz="1600" dirty="0" err="1"/>
              <a:t>Pathloss</a:t>
            </a:r>
            <a:r>
              <a:rPr lang="en-IN" sz="1600" dirty="0"/>
              <a:t>-aided closed loop transmit power control for 3G UTRA TDD”, The 57th IEEE </a:t>
            </a:r>
            <a:r>
              <a:rPr lang="en-IN" sz="1600" dirty="0" err="1"/>
              <a:t>Semiannual</a:t>
            </a:r>
            <a:r>
              <a:rPr lang="en-IN" sz="1600" dirty="0"/>
              <a:t> Vehicular Technology Conference, VTC 2003-Spring, Vol. 4,pp. 2226-2230,2003.</a:t>
            </a:r>
          </a:p>
          <a:p>
            <a:pPr marL="342900" lvl="0" indent="-342900" algn="just">
              <a:buFont typeface="+mj-lt"/>
              <a:buAutoNum type="arabicPeriod" startAt="16"/>
            </a:pPr>
            <a:r>
              <a:rPr lang="en-IN" sz="1600" dirty="0" smtClean="0"/>
              <a:t>Bilal </a:t>
            </a:r>
            <a:r>
              <a:rPr lang="en-IN" sz="1600" dirty="0"/>
              <a:t>Muhammad, Abbas Mohammad, “Uplink closed loop power control for LTE system”, 6th International Conference on Emerging Technologies (ICET), pp. 88-93, 2010</a:t>
            </a:r>
            <a:r>
              <a:rPr lang="en-IN" sz="1600" dirty="0" smtClean="0"/>
              <a:t>.</a:t>
            </a:r>
          </a:p>
          <a:p>
            <a:pPr marL="342900" lvl="0" indent="-342900" algn="just">
              <a:buFont typeface="+mj-lt"/>
              <a:buAutoNum type="arabicPeriod" startAt="16"/>
            </a:pPr>
            <a:r>
              <a:rPr lang="en-US" sz="1600" dirty="0" err="1"/>
              <a:t>Chieh</a:t>
            </a:r>
            <a:r>
              <a:rPr lang="en-US" sz="1600" dirty="0"/>
              <a:t>-Ho Lee, Chung-</a:t>
            </a:r>
            <a:r>
              <a:rPr lang="en-US" sz="1600" dirty="0" err="1"/>
              <a:t>Ju</a:t>
            </a:r>
            <a:r>
              <a:rPr lang="en-US" sz="1600" dirty="0"/>
              <a:t> Chang, “Performance analysis of a truncated closed-loop power-control scheme for DS/CDMA cellular systems”, IEEE Transactions on Vehicular Technology”, Vol. 53, pp. 1149-1159, 2004.</a:t>
            </a:r>
            <a:endParaRPr lang="en-IN" sz="1600" dirty="0"/>
          </a:p>
          <a:p>
            <a:pPr marL="342900" lvl="0" indent="-342900" algn="just">
              <a:buFont typeface="+mj-lt"/>
              <a:buAutoNum type="arabicPeriod" startAt="16"/>
            </a:pPr>
            <a:endParaRPr lang="en-IN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65</a:t>
            </a:fld>
            <a:endParaRPr lang="en-IN"/>
          </a:p>
        </p:txBody>
      </p:sp>
      <p:pic>
        <p:nvPicPr>
          <p:cNvPr id="8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9" y="361755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1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777" y="20116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9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131" y="260694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 smtClean="0"/>
              <a:t>		REFERENCES</a:t>
            </a:r>
            <a:endParaRPr lang="en-IN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50" y="1678209"/>
            <a:ext cx="10005822" cy="4695354"/>
          </a:xfrm>
        </p:spPr>
        <p:txBody>
          <a:bodyPr>
            <a:noAutofit/>
          </a:bodyPr>
          <a:lstStyle/>
          <a:p>
            <a:pPr marL="342900" lvl="0" indent="-342900" algn="just">
              <a:buFont typeface="+mj-lt"/>
              <a:buAutoNum type="arabicPeriod" startAt="24"/>
            </a:pPr>
            <a:r>
              <a:rPr lang="en-IN" sz="1600" dirty="0" err="1" smtClean="0"/>
              <a:t>Hamed</a:t>
            </a:r>
            <a:r>
              <a:rPr lang="en-IN" sz="1600" dirty="0" smtClean="0"/>
              <a:t> </a:t>
            </a:r>
            <a:r>
              <a:rPr lang="en-IN" sz="1600" dirty="0" err="1"/>
              <a:t>Saghaei</a:t>
            </a:r>
            <a:r>
              <a:rPr lang="en-IN" sz="1600" dirty="0"/>
              <a:t>, Abbas Ali </a:t>
            </a:r>
            <a:r>
              <a:rPr lang="en-IN" sz="1600" dirty="0" err="1"/>
              <a:t>Lotfi</a:t>
            </a:r>
            <a:r>
              <a:rPr lang="en-IN" sz="1600" dirty="0"/>
              <a:t> </a:t>
            </a:r>
            <a:r>
              <a:rPr lang="en-IN" sz="1600" dirty="0" err="1"/>
              <a:t>Neyestanak</a:t>
            </a:r>
            <a:r>
              <a:rPr lang="en-IN" sz="1600" dirty="0"/>
              <a:t>, “Variable Step Closed-Loop Power Control in Cellular Wireless CDMA Systems under Multipath Fading”, IEEE Pacific Rim Conference on Communications, Computers and Signal Processing, pp. 157-160, 2007.</a:t>
            </a:r>
          </a:p>
          <a:p>
            <a:pPr marL="342900" lvl="0" indent="-342900" algn="just">
              <a:buFont typeface="+mj-lt"/>
              <a:buAutoNum type="arabicPeriod" startAt="24"/>
            </a:pPr>
            <a:r>
              <a:rPr lang="en-IN" sz="1600" dirty="0" smtClean="0"/>
              <a:t>R</a:t>
            </a:r>
            <a:r>
              <a:rPr lang="en-IN" sz="1600" dirty="0"/>
              <a:t>. </a:t>
            </a:r>
            <a:r>
              <a:rPr lang="en-IN" sz="1600" dirty="0" err="1"/>
              <a:t>Mullner</a:t>
            </a:r>
            <a:r>
              <a:rPr lang="en-IN" sz="1600" dirty="0"/>
              <a:t>, C. F. Ball, “Contrasting Open-Loop and Closed-Loop Power Control Performance in UTRAN LTE Uplink by UE Trace analysis”, IEEE International Conference on Communications, pp. 1-6, 2009.</a:t>
            </a:r>
          </a:p>
          <a:p>
            <a:pPr marL="342900" lvl="0" indent="-342900" algn="just">
              <a:buFont typeface="+mj-lt"/>
              <a:buAutoNum type="arabicPeriod" startAt="24"/>
            </a:pPr>
            <a:r>
              <a:rPr lang="en-IN" sz="1600" dirty="0" err="1" smtClean="0"/>
              <a:t>Qinqin</a:t>
            </a:r>
            <a:r>
              <a:rPr lang="en-IN" sz="1600" dirty="0" smtClean="0"/>
              <a:t> </a:t>
            </a:r>
            <a:r>
              <a:rPr lang="en-IN" sz="1600" dirty="0"/>
              <a:t>Chen, Hui Zhao, Lin Li, Hang Long, </a:t>
            </a:r>
            <a:r>
              <a:rPr lang="en-IN" sz="1600" dirty="0" err="1"/>
              <a:t>Jianquan</a:t>
            </a:r>
            <a:r>
              <a:rPr lang="en-IN" sz="1600" dirty="0"/>
              <a:t> Wang, </a:t>
            </a:r>
            <a:r>
              <a:rPr lang="en-IN" sz="1600" dirty="0" err="1"/>
              <a:t>Xiaoyue</a:t>
            </a:r>
            <a:r>
              <a:rPr lang="en-IN" sz="1600" dirty="0"/>
              <a:t> </a:t>
            </a:r>
            <a:r>
              <a:rPr lang="en-IN" sz="1600" dirty="0" err="1"/>
              <a:t>Hou</a:t>
            </a:r>
            <a:r>
              <a:rPr lang="en-IN" sz="1600" dirty="0"/>
              <a:t>, “A Closed-Loop UL Power Control Scheme for Interference Mitigation in Dynamic TD-LTE Systems”, IEEE 81st Vehicular Technology Conference (VTC Spring), pp. 1 - 5, 2015.</a:t>
            </a:r>
          </a:p>
          <a:p>
            <a:pPr marL="342900" lvl="0" indent="-342900" algn="just">
              <a:buFont typeface="+mj-lt"/>
              <a:buAutoNum type="arabicPeriod" startAt="24"/>
            </a:pPr>
            <a:r>
              <a:rPr lang="en-IN" sz="1600" dirty="0" smtClean="0"/>
              <a:t>Arne </a:t>
            </a:r>
            <a:r>
              <a:rPr lang="en-IN" sz="1600" dirty="0" err="1"/>
              <a:t>Simonsson</a:t>
            </a:r>
            <a:r>
              <a:rPr lang="en-IN" sz="1600" dirty="0"/>
              <a:t>, Anders </a:t>
            </a:r>
            <a:r>
              <a:rPr lang="en-IN" sz="1600" dirty="0" err="1"/>
              <a:t>Furuskar</a:t>
            </a:r>
            <a:r>
              <a:rPr lang="en-IN" sz="1600" dirty="0"/>
              <a:t>, “Uplink Power Control in LTE - Overview and Performance, Subtitle: Principles and Benefits of Utilizing rather than Compensating for SINR Variations”, Vehicular Technology Conference, VTC 2008-Fall. IEEE 68th, pp. 1-5, 2008.</a:t>
            </a:r>
          </a:p>
          <a:p>
            <a:pPr marL="342900" lvl="0" indent="-342900" algn="just">
              <a:buFont typeface="+mj-lt"/>
              <a:buAutoNum type="arabicPeriod" startAt="24"/>
            </a:pPr>
            <a:r>
              <a:rPr lang="en-IN" sz="1600" dirty="0" smtClean="0"/>
              <a:t>K </a:t>
            </a:r>
            <a:r>
              <a:rPr lang="en-IN" sz="1600" dirty="0"/>
              <a:t>L V Sai Prakash </a:t>
            </a:r>
            <a:r>
              <a:rPr lang="en-IN" sz="1600" dirty="0" err="1"/>
              <a:t>Sakuru</a:t>
            </a:r>
            <a:r>
              <a:rPr lang="en-IN" sz="1600" dirty="0"/>
              <a:t>, </a:t>
            </a:r>
            <a:r>
              <a:rPr lang="en-IN" sz="1600" dirty="0" err="1"/>
              <a:t>Mushunuri</a:t>
            </a:r>
            <a:r>
              <a:rPr lang="en-IN" sz="1600" dirty="0"/>
              <a:t> </a:t>
            </a:r>
            <a:r>
              <a:rPr lang="en-IN" sz="1600" dirty="0" err="1"/>
              <a:t>Visali</a:t>
            </a:r>
            <a:r>
              <a:rPr lang="en-IN" sz="1600" dirty="0"/>
              <a:t>, “Power control based resource allocation in LTE uplinks”, International Conference on Communications and Signal Processing (ICCSP), pp. 0579-0582, 2015.</a:t>
            </a:r>
          </a:p>
          <a:p>
            <a:pPr marL="342900" lvl="0" indent="-342900" algn="just">
              <a:buFont typeface="+mj-lt"/>
              <a:buAutoNum type="arabicPeriod" startAt="24"/>
            </a:pPr>
            <a:r>
              <a:rPr lang="en-IN" sz="1600" dirty="0" smtClean="0"/>
              <a:t>E</a:t>
            </a:r>
            <a:r>
              <a:rPr lang="en-IN" sz="1600" dirty="0"/>
              <a:t>. M. Al-</a:t>
            </a:r>
            <a:r>
              <a:rPr lang="en-IN" sz="1600" dirty="0" err="1"/>
              <a:t>Ardi</a:t>
            </a:r>
            <a:r>
              <a:rPr lang="en-IN" sz="1600" dirty="0"/>
              <a:t>, R. M. </a:t>
            </a:r>
            <a:r>
              <a:rPr lang="en-IN" sz="1600" dirty="0" err="1"/>
              <a:t>Shubair</a:t>
            </a:r>
            <a:r>
              <a:rPr lang="en-IN" sz="1600" dirty="0"/>
              <a:t>, M. E. Al-</a:t>
            </a:r>
            <a:r>
              <a:rPr lang="en-IN" sz="1600" dirty="0" err="1"/>
              <a:t>Mualla</a:t>
            </a:r>
            <a:r>
              <a:rPr lang="en-IN" sz="1600" dirty="0"/>
              <a:t>, “Performance evaluation of the LMS adaptive beamforming algorithm </a:t>
            </a:r>
            <a:r>
              <a:rPr lang="en-IN" sz="1600" dirty="0" err="1"/>
              <a:t>usedin</a:t>
            </a:r>
            <a:r>
              <a:rPr lang="en-IN" sz="1600" dirty="0"/>
              <a:t> smart antenna systems”, IEEE 46th Midwest Symposium on Circuits and Systems, Vol. 1, pp. 432-435, 2003.</a:t>
            </a:r>
          </a:p>
          <a:p>
            <a:pPr marL="342900" lvl="0" indent="-342900" algn="just">
              <a:buFont typeface="+mj-lt"/>
              <a:buAutoNum type="arabicPeriod" startAt="24"/>
            </a:pPr>
            <a:r>
              <a:rPr lang="en-IN" sz="1600" dirty="0" smtClean="0"/>
              <a:t>Ahmed </a:t>
            </a:r>
            <a:r>
              <a:rPr lang="en-IN" sz="1600" dirty="0"/>
              <a:t>El </a:t>
            </a:r>
            <a:r>
              <a:rPr lang="en-IN" sz="1600" dirty="0" err="1"/>
              <a:t>Naggary</a:t>
            </a:r>
            <a:r>
              <a:rPr lang="en-IN" sz="1600" dirty="0"/>
              <a:t>, Said El </a:t>
            </a:r>
            <a:r>
              <a:rPr lang="en-IN" sz="1600" dirty="0" err="1"/>
              <a:t>Khamy</a:t>
            </a:r>
            <a:r>
              <a:rPr lang="en-IN" sz="1600" dirty="0"/>
              <a:t>, “LTE-A edge users improvement using soft fractional frequency reuse and adaptive beam forming technique”, Middle East Conference on Antennas and Propagation (MECAP), pp. 1-5, 2012.</a:t>
            </a:r>
          </a:p>
          <a:p>
            <a:pPr marL="342900" lvl="0" indent="-342900" algn="just">
              <a:buFont typeface="+mj-lt"/>
              <a:buAutoNum type="arabicPeriod" startAt="24"/>
            </a:pPr>
            <a:endParaRPr lang="en-IN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66</a:t>
            </a:fld>
            <a:endParaRPr lang="en-IN"/>
          </a:p>
        </p:txBody>
      </p:sp>
      <p:pic>
        <p:nvPicPr>
          <p:cNvPr id="8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9" y="361755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1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777" y="20116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7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131" y="260694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 smtClean="0"/>
              <a:t>		REFERENCES</a:t>
            </a:r>
            <a:endParaRPr lang="en-IN" sz="2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7250" y="1678209"/>
            <a:ext cx="9612569" cy="4695354"/>
          </a:xfrm>
        </p:spPr>
        <p:txBody>
          <a:bodyPr>
            <a:noAutofit/>
          </a:bodyPr>
          <a:lstStyle/>
          <a:p>
            <a:pPr marL="342900" lvl="0" indent="-342900" algn="just">
              <a:buFont typeface="+mj-lt"/>
              <a:buAutoNum type="arabicPeriod" startAt="31"/>
            </a:pPr>
            <a:r>
              <a:rPr lang="en-IN" sz="1600" dirty="0" smtClean="0"/>
              <a:t>Sen </a:t>
            </a:r>
            <a:r>
              <a:rPr lang="en-IN" sz="1600" dirty="0"/>
              <a:t>Wang, </a:t>
            </a:r>
            <a:r>
              <a:rPr lang="en-IN" sz="1600" dirty="0" err="1"/>
              <a:t>Dacheng</a:t>
            </a:r>
            <a:r>
              <a:rPr lang="en-IN" sz="1600" dirty="0"/>
              <a:t> Yang, et el., “A Novel Single-/Multi-Layer Adaptive Scheme for Eigen Based Beam forming in TD-LTE Downlink”, Vehicular Technology Conference (VTC Fall), 2011 IEEE, pp. 1 – 5,2011.</a:t>
            </a:r>
          </a:p>
          <a:p>
            <a:pPr marL="342900" lvl="0" indent="-342900" algn="just">
              <a:buFont typeface="+mj-lt"/>
              <a:buAutoNum type="arabicPeriod" startAt="31"/>
            </a:pPr>
            <a:r>
              <a:rPr lang="en-IN" sz="1600" dirty="0" err="1" smtClean="0"/>
              <a:t>MathWorks</a:t>
            </a:r>
            <a:r>
              <a:rPr lang="en-IN" sz="1600" dirty="0" smtClean="0"/>
              <a:t> </a:t>
            </a:r>
            <a:r>
              <a:rPr lang="en-IN" sz="1600" dirty="0"/>
              <a:t>DSP System Toolbox, http://www.mathworks.com/products/dsp-system.</a:t>
            </a:r>
          </a:p>
          <a:p>
            <a:pPr marL="342900" lvl="0" indent="-342900" algn="just">
              <a:buFont typeface="+mj-lt"/>
              <a:buAutoNum type="arabicPeriod" startAt="31"/>
            </a:pPr>
            <a:r>
              <a:rPr lang="en-IN" sz="1600" dirty="0" err="1" smtClean="0"/>
              <a:t>MathWorks</a:t>
            </a:r>
            <a:r>
              <a:rPr lang="en-IN" sz="1600" dirty="0" smtClean="0"/>
              <a:t> </a:t>
            </a:r>
            <a:r>
              <a:rPr lang="en-IN" sz="1600" dirty="0"/>
              <a:t>Communications System Toolbox, http://www.mathworks.com/products/communications.</a:t>
            </a:r>
          </a:p>
          <a:p>
            <a:pPr marL="342900" lvl="0" indent="-342900" algn="just">
              <a:buFont typeface="+mj-lt"/>
              <a:buAutoNum type="arabicPeriod" startAt="31"/>
            </a:pPr>
            <a:r>
              <a:rPr lang="en-IN" sz="1600" dirty="0" smtClean="0"/>
              <a:t>3GPP </a:t>
            </a:r>
            <a:r>
              <a:rPr lang="en-IN" sz="1600" dirty="0"/>
              <a:t>(2009) Evolved Universal Terrestrial Radio Access (E-UTRA); Multiplexing and Channel Coding. TS 36.212.</a:t>
            </a:r>
          </a:p>
          <a:p>
            <a:pPr marL="342900" lvl="0" indent="-342900" algn="just">
              <a:buFont typeface="+mj-lt"/>
              <a:buAutoNum type="arabicPeriod" startAt="31"/>
            </a:pPr>
            <a:r>
              <a:rPr lang="en-IN" sz="1600" dirty="0" smtClean="0"/>
              <a:t>Y.S</a:t>
            </a:r>
            <a:r>
              <a:rPr lang="en-IN" sz="1600" dirty="0"/>
              <a:t>. Cho, J.K. Kim, W.Y. Yang, C.G. Kang, MIMO-OFDM Wireless Communications with MATLAB, John Wiley and Sons (Asia) Pte Ltd, 2010.</a:t>
            </a:r>
          </a:p>
          <a:p>
            <a:pPr marL="342900" lvl="0" indent="-342900" algn="just">
              <a:buFont typeface="+mj-lt"/>
              <a:buAutoNum type="arabicPeriod" startAt="31"/>
            </a:pPr>
            <a:r>
              <a:rPr lang="en-IN" sz="1600" dirty="0" smtClean="0"/>
              <a:t>A</a:t>
            </a:r>
            <a:r>
              <a:rPr lang="en-IN" sz="1600" dirty="0"/>
              <a:t>. Ghosh, R. </a:t>
            </a:r>
            <a:r>
              <a:rPr lang="en-IN" sz="1600" dirty="0" err="1"/>
              <a:t>Ratasuk</a:t>
            </a:r>
            <a:r>
              <a:rPr lang="en-IN" sz="1600" dirty="0"/>
              <a:t>, Essentials of LTE and LTE-A, Cambridge University Press, 2011.</a:t>
            </a:r>
          </a:p>
          <a:p>
            <a:pPr marL="342900" lvl="0" indent="-342900" algn="just">
              <a:buFont typeface="+mj-lt"/>
              <a:buAutoNum type="arabicPeriod" startAt="31"/>
            </a:pPr>
            <a:endParaRPr lang="en-IN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67</a:t>
            </a:fld>
            <a:endParaRPr lang="en-IN"/>
          </a:p>
        </p:txBody>
      </p:sp>
      <p:pic>
        <p:nvPicPr>
          <p:cNvPr id="8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59" y="361755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1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777" y="201169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74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2144" y="1508760"/>
            <a:ext cx="10500424" cy="45428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N" sz="7200" dirty="0" smtClean="0"/>
          </a:p>
          <a:p>
            <a:pPr marL="0" indent="0" algn="ctr">
              <a:buNone/>
            </a:pPr>
            <a:r>
              <a:rPr lang="en-IN" sz="7200" dirty="0" smtClean="0"/>
              <a:t>THANK YOU</a:t>
            </a:r>
            <a:endParaRPr lang="en-IN" sz="7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6B62A-027E-44BF-803D-DF9C06DA3B67}" type="slidenum">
              <a:rPr lang="en-IN" smtClean="0"/>
              <a:t>68</a:t>
            </a:fld>
            <a:endParaRPr lang="en-IN"/>
          </a:p>
        </p:txBody>
      </p:sp>
      <p:pic>
        <p:nvPicPr>
          <p:cNvPr id="6" name="Picture 5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365760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0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91181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17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1991"/>
            <a:ext cx="10515600" cy="420378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dirty="0" smtClean="0"/>
              <a:t>Understanding of LTE-PHY and enabling technologies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Recreate modules that implement Modulation and Coding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Pilot-based OFDM Channel Estimation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Path Loss calculation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Distance Based Power allocation</a:t>
            </a:r>
          </a:p>
          <a:p>
            <a:pPr algn="just">
              <a:lnSpc>
                <a:spcPct val="150000"/>
              </a:lnSpc>
            </a:pPr>
            <a:r>
              <a:rPr lang="en-IN" dirty="0" smtClean="0"/>
              <a:t>Adaptive beam-steering through antenna array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3" y="204624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43691" y="40977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METHODOLOGY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189243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3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smtClean="0"/>
              <a:t>LTE NOMENCLATURE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91" y="197756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24" y="1448851"/>
            <a:ext cx="6229066" cy="43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96346" y="2875476"/>
            <a:ext cx="233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UE = User Equipment</a:t>
            </a:r>
            <a:endParaRPr lang="en-IN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351264" y="1971179"/>
            <a:ext cx="2131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eNB</a:t>
            </a:r>
            <a:r>
              <a:rPr lang="en-IN" b="1" dirty="0"/>
              <a:t> = </a:t>
            </a:r>
            <a:r>
              <a:rPr lang="en-IN" b="1" dirty="0" smtClean="0"/>
              <a:t>Enhanced Node Base Station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9027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757" y="75156"/>
            <a:ext cx="12192001" cy="6858000"/>
          </a:xfrm>
          <a:prstGeom prst="rect">
            <a:avLst/>
          </a:prstGeom>
          <a:solidFill>
            <a:schemeClr val="bg1">
              <a:alpha val="0"/>
            </a:schemeClr>
          </a:solidFill>
          <a:ln w="193675" cap="rnd" cmpd="sng">
            <a:solidFill>
              <a:srgbClr val="133889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05847-86D2-48C8-AD48-A0F8063C0653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6" descr="https://upload.wikimedia.org/wikipedia/en/a/a7/RVCE_New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7" y="225188"/>
            <a:ext cx="819543" cy="8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3"/>
          <p:cNvSpPr txBox="1">
            <a:spLocks/>
          </p:cNvSpPr>
          <p:nvPr/>
        </p:nvSpPr>
        <p:spPr>
          <a:xfrm>
            <a:off x="1216259" y="466402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4800" b="1" dirty="0" smtClean="0"/>
              <a:t>BLOCK DIAGRAM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217157" y="6557699"/>
            <a:ext cx="4844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R.V.COLLEGE OF ENGINEERING, </a:t>
            </a:r>
            <a:r>
              <a:rPr lang="en-I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21-5-2016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/>
          </a:p>
        </p:txBody>
      </p:sp>
      <p:pic>
        <p:nvPicPr>
          <p:cNvPr id="13" name="Picture 2" descr="https://lh5.googleusercontent.com/-dlnAd-NEhVQ/UfvY-HeJ_sI/AAAAAAAAACY/BRd0pl1DSyw/RVCE+50+Years+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91" y="197756"/>
            <a:ext cx="757639" cy="16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3721" y="2608346"/>
            <a:ext cx="1975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MODULATION AND CODING BLOCKS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3179472" y="2608346"/>
            <a:ext cx="1664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PILOT SYMBOL GENERATION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5288688" y="2608346"/>
            <a:ext cx="1664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CHANNEL ESTIMATION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397904" y="2608346"/>
            <a:ext cx="166420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PILOT SYMBOL EXTRACTION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9543695" y="2608346"/>
            <a:ext cx="199679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DEMODULATION AND DECODING BLOCKS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7568591" y="4259856"/>
            <a:ext cx="1975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PATH LOSS CALCULATION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5183708" y="4259855"/>
            <a:ext cx="197510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POWER ALLOCATION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2093976" y="4259855"/>
            <a:ext cx="26799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ADAPTIVE BEAMFORMING FOR USER DATA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21008" y="2258568"/>
            <a:ext cx="11120402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98825" y="2931511"/>
            <a:ext cx="3806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859350" y="2931511"/>
            <a:ext cx="4293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52896" y="2944368"/>
            <a:ext cx="4450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062112" y="2923558"/>
            <a:ext cx="481583" cy="7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10800000" flipV="1">
            <a:off x="9543696" y="2923558"/>
            <a:ext cx="1996793" cy="1690234"/>
          </a:xfrm>
          <a:prstGeom prst="bentConnector3">
            <a:avLst>
              <a:gd name="adj1" fmla="val -186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1"/>
            <a:endCxn id="20" idx="3"/>
          </p:cNvCxnSpPr>
          <p:nvPr/>
        </p:nvCxnSpPr>
        <p:spPr>
          <a:xfrm flipH="1" flipV="1">
            <a:off x="7158812" y="4583021"/>
            <a:ext cx="4097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4773929" y="4583020"/>
            <a:ext cx="4097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19424" y="1804746"/>
            <a:ext cx="360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PILOT-BASED CHANNEL ESTIMATION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79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3570</TotalTime>
  <Words>2968</Words>
  <Application>Microsoft Office PowerPoint</Application>
  <PresentationFormat>Widescreen</PresentationFormat>
  <Paragraphs>522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Times New Roman</vt:lpstr>
      <vt:lpstr>Wingdings</vt:lpstr>
      <vt:lpstr>Wingdings 3</vt:lpstr>
      <vt:lpstr>Office Theme</vt:lpstr>
      <vt:lpstr>POWER ALLOCATION, ADAPTIVE BEAMFORMING IN LTE THROUGH PILOT-BASED CHANNEL ESTIMATION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Downlink Power Control</vt:lpstr>
      <vt:lpstr>Distance Based Power Allocation</vt:lpstr>
      <vt:lpstr>RESULTS-DBPA</vt:lpstr>
      <vt:lpstr>RESULTS-DBPA</vt:lpstr>
      <vt:lpstr>RESULTS-DBPA</vt:lpstr>
      <vt:lpstr>RESULTS-DBPA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FUTURE SCOPE – AT WIPRO</vt:lpstr>
      <vt:lpstr>  REFERENCES</vt:lpstr>
      <vt:lpstr>  REFERENCES</vt:lpstr>
      <vt:lpstr>  REFERENCES</vt:lpstr>
      <vt:lpstr>  REFERENCES</vt:lpstr>
      <vt:lpstr>  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Prabhasa</dc:creator>
  <cp:lastModifiedBy>Prabhasa</cp:lastModifiedBy>
  <cp:revision>448</cp:revision>
  <dcterms:created xsi:type="dcterms:W3CDTF">2015-09-28T09:55:33Z</dcterms:created>
  <dcterms:modified xsi:type="dcterms:W3CDTF">2016-05-19T16:14:30Z</dcterms:modified>
</cp:coreProperties>
</file>